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13"/>
  </p:notesMasterIdLst>
  <p:handoutMasterIdLst>
    <p:handoutMasterId r:id="rId14"/>
  </p:handoutMasterIdLst>
  <p:sldIdLst>
    <p:sldId id="256" r:id="rId2"/>
    <p:sldId id="257" r:id="rId3"/>
    <p:sldId id="258" r:id="rId4"/>
    <p:sldId id="259" r:id="rId5"/>
    <p:sldId id="260" r:id="rId6"/>
    <p:sldId id="265" r:id="rId7"/>
    <p:sldId id="261" r:id="rId8"/>
    <p:sldId id="263" r:id="rId9"/>
    <p:sldId id="268" r:id="rId10"/>
    <p:sldId id="264" r:id="rId11"/>
    <p:sldId id="267" r:id="rId12"/>
  </p:sldIdLst>
  <p:sldSz cx="9144000" cy="6858000" type="screen4x3"/>
  <p:notesSz cx="6858000" cy="9144000"/>
  <p:defaultTextStyle>
    <a:defPPr>
      <a:defRPr lang="zh-CN"/>
    </a:defPPr>
    <a:lvl1pPr algn="l" rtl="0" fontAlgn="base">
      <a:spcBef>
        <a:spcPct val="0"/>
      </a:spcBef>
      <a:spcAft>
        <a:spcPct val="0"/>
      </a:spcAft>
      <a:defRPr kern="1200">
        <a:solidFill>
          <a:schemeClr val="tx1"/>
        </a:solidFill>
        <a:latin typeface="Arial" charset="0"/>
        <a:ea typeface="宋体"/>
        <a:cs typeface="宋体"/>
      </a:defRPr>
    </a:lvl1pPr>
    <a:lvl2pPr marL="457200" algn="l" rtl="0" fontAlgn="base">
      <a:spcBef>
        <a:spcPct val="0"/>
      </a:spcBef>
      <a:spcAft>
        <a:spcPct val="0"/>
      </a:spcAft>
      <a:defRPr kern="1200">
        <a:solidFill>
          <a:schemeClr val="tx1"/>
        </a:solidFill>
        <a:latin typeface="Arial" charset="0"/>
        <a:ea typeface="宋体"/>
        <a:cs typeface="宋体"/>
      </a:defRPr>
    </a:lvl2pPr>
    <a:lvl3pPr marL="914400" algn="l" rtl="0" fontAlgn="base">
      <a:spcBef>
        <a:spcPct val="0"/>
      </a:spcBef>
      <a:spcAft>
        <a:spcPct val="0"/>
      </a:spcAft>
      <a:defRPr kern="1200">
        <a:solidFill>
          <a:schemeClr val="tx1"/>
        </a:solidFill>
        <a:latin typeface="Arial" charset="0"/>
        <a:ea typeface="宋体"/>
        <a:cs typeface="宋体"/>
      </a:defRPr>
    </a:lvl3pPr>
    <a:lvl4pPr marL="1371600" algn="l" rtl="0" fontAlgn="base">
      <a:spcBef>
        <a:spcPct val="0"/>
      </a:spcBef>
      <a:spcAft>
        <a:spcPct val="0"/>
      </a:spcAft>
      <a:defRPr kern="1200">
        <a:solidFill>
          <a:schemeClr val="tx1"/>
        </a:solidFill>
        <a:latin typeface="Arial" charset="0"/>
        <a:ea typeface="宋体"/>
        <a:cs typeface="宋体"/>
      </a:defRPr>
    </a:lvl4pPr>
    <a:lvl5pPr marL="1828800" algn="l" rtl="0" fontAlgn="base">
      <a:spcBef>
        <a:spcPct val="0"/>
      </a:spcBef>
      <a:spcAft>
        <a:spcPct val="0"/>
      </a:spcAft>
      <a:defRPr kern="1200">
        <a:solidFill>
          <a:schemeClr val="tx1"/>
        </a:solidFill>
        <a:latin typeface="Arial" charset="0"/>
        <a:ea typeface="宋体"/>
        <a:cs typeface="宋体"/>
      </a:defRPr>
    </a:lvl5pPr>
    <a:lvl6pPr marL="2286000" algn="l" defTabSz="914400" rtl="0" eaLnBrk="1" latinLnBrk="0" hangingPunct="1">
      <a:defRPr kern="1200">
        <a:solidFill>
          <a:schemeClr val="tx1"/>
        </a:solidFill>
        <a:latin typeface="Arial" charset="0"/>
        <a:ea typeface="宋体"/>
        <a:cs typeface="宋体"/>
      </a:defRPr>
    </a:lvl6pPr>
    <a:lvl7pPr marL="2743200" algn="l" defTabSz="914400" rtl="0" eaLnBrk="1" latinLnBrk="0" hangingPunct="1">
      <a:defRPr kern="1200">
        <a:solidFill>
          <a:schemeClr val="tx1"/>
        </a:solidFill>
        <a:latin typeface="Arial" charset="0"/>
        <a:ea typeface="宋体"/>
        <a:cs typeface="宋体"/>
      </a:defRPr>
    </a:lvl7pPr>
    <a:lvl8pPr marL="3200400" algn="l" defTabSz="914400" rtl="0" eaLnBrk="1" latinLnBrk="0" hangingPunct="1">
      <a:defRPr kern="1200">
        <a:solidFill>
          <a:schemeClr val="tx1"/>
        </a:solidFill>
        <a:latin typeface="Arial" charset="0"/>
        <a:ea typeface="宋体"/>
        <a:cs typeface="宋体"/>
      </a:defRPr>
    </a:lvl8pPr>
    <a:lvl9pPr marL="3657600" algn="l" defTabSz="914400" rtl="0" eaLnBrk="1" latinLnBrk="0" hangingPunct="1">
      <a:defRPr kern="1200">
        <a:solidFill>
          <a:schemeClr val="tx1"/>
        </a:solidFill>
        <a:latin typeface="Arial" charset="0"/>
        <a:ea typeface="宋体"/>
        <a:cs typeface="宋体"/>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74665" autoAdjust="0"/>
  </p:normalViewPr>
  <p:slideViewPr>
    <p:cSldViewPr>
      <p:cViewPr varScale="1">
        <p:scale>
          <a:sx n="73" d="100"/>
          <a:sy n="73" d="100"/>
        </p:scale>
        <p:origin x="-148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cs typeface="+mn-cs"/>
              </a:defRPr>
            </a:lvl1pPr>
          </a:lstStyle>
          <a:p>
            <a:pPr>
              <a:defRPr/>
            </a:pPr>
            <a:fld id="{1F7CBDFD-0D20-4DB8-84EC-4141C9C91ED6}" type="datetimeFigureOut">
              <a:rPr lang="zh-CN" altLang="fi-FI"/>
              <a:pPr>
                <a:defRPr/>
              </a:pPr>
              <a:t>2012-4-20</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cs typeface="+mn-cs"/>
              </a:defRPr>
            </a:lvl1pPr>
          </a:lstStyle>
          <a:p>
            <a:pPr>
              <a:defRPr/>
            </a:pPr>
            <a:fld id="{72047C25-00CA-401C-A7C7-614A9BB48AAE}"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cs typeface="+mn-cs"/>
              </a:defRPr>
            </a:lvl1pPr>
          </a:lstStyle>
          <a:p>
            <a:pPr>
              <a:defRPr/>
            </a:pPr>
            <a:fld id="{09648B6D-3C0A-45FB-9E20-9B79FAA3DC42}" type="datetimeFigureOut">
              <a:rPr lang="zh-CN" altLang="fi-FI"/>
              <a:pPr>
                <a:defRPr/>
              </a:pPr>
              <a:t>2012-4-20</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zh-CN" alt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cs typeface="+mn-cs"/>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cs typeface="+mn-cs"/>
              </a:defRPr>
            </a:lvl1pPr>
          </a:lstStyle>
          <a:p>
            <a:pPr>
              <a:defRPr/>
            </a:pPr>
            <a:fld id="{B11FBA81-3861-4FF0-B243-C08864D2AEB7}"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宋体"/>
      </a:defRPr>
    </a:lvl1pPr>
    <a:lvl2pPr marL="457200" algn="l" rtl="0" eaLnBrk="0" fontAlgn="base" hangingPunct="0">
      <a:spcBef>
        <a:spcPct val="30000"/>
      </a:spcBef>
      <a:spcAft>
        <a:spcPct val="0"/>
      </a:spcAft>
      <a:defRPr sz="1200" kern="1200">
        <a:solidFill>
          <a:schemeClr val="tx1"/>
        </a:solidFill>
        <a:latin typeface="+mn-lt"/>
        <a:ea typeface="+mn-ea"/>
        <a:cs typeface="宋体"/>
      </a:defRPr>
    </a:lvl2pPr>
    <a:lvl3pPr marL="914400" algn="l" rtl="0" eaLnBrk="0" fontAlgn="base" hangingPunct="0">
      <a:spcBef>
        <a:spcPct val="30000"/>
      </a:spcBef>
      <a:spcAft>
        <a:spcPct val="0"/>
      </a:spcAft>
      <a:defRPr sz="1200" kern="1200">
        <a:solidFill>
          <a:schemeClr val="tx1"/>
        </a:solidFill>
        <a:latin typeface="+mn-lt"/>
        <a:ea typeface="+mn-ea"/>
        <a:cs typeface="宋体"/>
      </a:defRPr>
    </a:lvl3pPr>
    <a:lvl4pPr marL="1371600" algn="l" rtl="0" eaLnBrk="0" fontAlgn="base" hangingPunct="0">
      <a:spcBef>
        <a:spcPct val="30000"/>
      </a:spcBef>
      <a:spcAft>
        <a:spcPct val="0"/>
      </a:spcAft>
      <a:defRPr sz="1200" kern="1200">
        <a:solidFill>
          <a:schemeClr val="tx1"/>
        </a:solidFill>
        <a:latin typeface="+mn-lt"/>
        <a:ea typeface="+mn-ea"/>
        <a:cs typeface="宋体"/>
      </a:defRPr>
    </a:lvl4pPr>
    <a:lvl5pPr marL="1828800" algn="l" rtl="0" eaLnBrk="0" fontAlgn="base" hangingPunct="0">
      <a:spcBef>
        <a:spcPct val="30000"/>
      </a:spcBef>
      <a:spcAft>
        <a:spcPct val="0"/>
      </a:spcAft>
      <a:defRPr sz="1200" kern="1200">
        <a:solidFill>
          <a:schemeClr val="tx1"/>
        </a:solidFill>
        <a:latin typeface="+mn-lt"/>
        <a:ea typeface="+mn-ea"/>
        <a:cs typeface="宋体"/>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p:cNvSpPr>
          <p:nvPr>
            <p:ph type="sldImg"/>
          </p:nvPr>
        </p:nvSpPr>
        <p:spPr bwMode="auto">
          <a:noFill/>
          <a:ln>
            <a:solidFill>
              <a:srgbClr val="000000"/>
            </a:solidFill>
            <a:miter lim="800000"/>
            <a:headEnd/>
            <a:tailEnd/>
          </a:ln>
        </p:spPr>
      </p:sp>
      <p:sp>
        <p:nvSpPr>
          <p:cNvPr id="17410" name="备注占位符 2"/>
          <p:cNvSpPr>
            <a:spLocks noGrp="1"/>
          </p:cNvSpPr>
          <p:nvPr>
            <p:ph type="body" idx="1"/>
          </p:nvPr>
        </p:nvSpPr>
        <p:spPr bwMode="auto">
          <a:noFill/>
        </p:spPr>
        <p:txBody>
          <a:bodyPr wrap="square" numCol="1" anchor="t" anchorCtr="0" compatLnSpc="1">
            <a:prstTxWarp prst="textNoShape">
              <a:avLst/>
            </a:prstTxWarp>
          </a:bodyPr>
          <a:lstStyle/>
          <a:p>
            <a:pPr algn="just" eaLnBrk="1" hangingPunct="1">
              <a:spcBef>
                <a:spcPct val="0"/>
              </a:spcBef>
            </a:pPr>
            <a:r>
              <a:rPr lang="en-US" altLang="zh-CN" sz="1100" smtClean="0">
                <a:latin typeface="Times New Roman" pitchFamily="18" charset="0"/>
                <a:cs typeface="Times New Roman" pitchFamily="18" charset="0"/>
              </a:rPr>
              <a:t> This presentation reviews what PNI member institutes have done during the previous year in respect of the e</a:t>
            </a:r>
            <a:r>
              <a:rPr lang="en-US" altLang="zh-CN" sz="1100" smtClean="0"/>
              <a:t>ffective utilization of the UN standards and norms on crime prevention and criminal justice as guiding principles in designing and implementing fair, humane and accountable national crime prevention and criminal justice policies, laws, procedures, programmes and systems. </a:t>
            </a:r>
          </a:p>
          <a:p>
            <a:pPr algn="just" eaLnBrk="1" hangingPunct="1">
              <a:spcBef>
                <a:spcPct val="0"/>
              </a:spcBef>
            </a:pPr>
            <a:r>
              <a:rPr lang="en-US" altLang="zh-CN" sz="1100" smtClean="0"/>
              <a:t> </a:t>
            </a:r>
            <a:endParaRPr lang="en-US" altLang="zh-CN" sz="1100" i="1" smtClean="0"/>
          </a:p>
          <a:p>
            <a:pPr algn="just" eaLnBrk="1" hangingPunct="1">
              <a:spcBef>
                <a:spcPct val="0"/>
              </a:spcBef>
            </a:pPr>
            <a:r>
              <a:rPr lang="en-US" altLang="zh-CN" sz="1100" i="1" smtClean="0">
                <a:latin typeface="Times New Roman" pitchFamily="18" charset="0"/>
                <a:cs typeface="Times New Roman" pitchFamily="18" charset="0"/>
              </a:rPr>
              <a:t> </a:t>
            </a:r>
            <a:r>
              <a:rPr lang="en-US" altLang="zh-CN" sz="1100" smtClean="0">
                <a:latin typeface="Times New Roman" pitchFamily="18" charset="0"/>
                <a:cs typeface="Times New Roman" pitchFamily="18" charset="0"/>
              </a:rPr>
              <a:t>The</a:t>
            </a:r>
            <a:r>
              <a:rPr lang="en-US" altLang="zh-CN" sz="1100" i="1" smtClean="0">
                <a:latin typeface="Times New Roman" pitchFamily="18" charset="0"/>
                <a:cs typeface="Times New Roman" pitchFamily="18" charset="0"/>
              </a:rPr>
              <a:t> Salvador Declaration </a:t>
            </a:r>
            <a:r>
              <a:rPr lang="en-US" altLang="zh-CN" sz="1100" smtClean="0">
                <a:latin typeface="Times New Roman" pitchFamily="18" charset="0"/>
                <a:cs typeface="Times New Roman" pitchFamily="18" charset="0"/>
              </a:rPr>
              <a:t>(OPs 1-4, 33-35, 43-44, 48-49, 51-52) recognizes </a:t>
            </a:r>
            <a:r>
              <a:rPr lang="zh-CN" altLang="zh-CN" sz="1100" smtClean="0">
                <a:latin typeface="Times New Roman" pitchFamily="18" charset="0"/>
                <a:cs typeface="Times New Roman" pitchFamily="18" charset="0"/>
              </a:rPr>
              <a:t> </a:t>
            </a:r>
            <a:r>
              <a:rPr lang="en-US" altLang="zh-CN" sz="1100" smtClean="0">
                <a:latin typeface="Times New Roman" pitchFamily="18" charset="0"/>
                <a:cs typeface="Times New Roman" pitchFamily="18" charset="0"/>
              </a:rPr>
              <a:t>that  an  effective,  fair  and  humane  criminal justice system is based on the commitment to uphold the protection of human  rights  in  the  administration  of  justice  and  the  prevention  and control of crime, and </a:t>
            </a:r>
            <a:r>
              <a:rPr lang="zh-CN" altLang="zh-CN" sz="1100" smtClean="0">
                <a:latin typeface="Times New Roman" pitchFamily="18" charset="0"/>
                <a:cs typeface="Times New Roman" pitchFamily="18" charset="0"/>
              </a:rPr>
              <a:t> </a:t>
            </a:r>
            <a:r>
              <a:rPr lang="en-US" altLang="zh-CN" sz="1100" smtClean="0">
                <a:latin typeface="Times New Roman" pitchFamily="18" charset="0"/>
                <a:cs typeface="Times New Roman" pitchFamily="18" charset="0"/>
              </a:rPr>
              <a:t>that   it   is   the   responsibility   of   each Member State to update, where appropriate, and maintain an effective, fair,  accountable  and  humane  crime  prevention  and  criminal  justice system, and </a:t>
            </a:r>
            <a:r>
              <a:rPr lang="zh-CN" altLang="zh-CN" sz="1100" smtClean="0"/>
              <a:t> </a:t>
            </a:r>
            <a:r>
              <a:rPr lang="en-US" altLang="zh-CN" sz="1100" smtClean="0"/>
              <a:t>acknowledges   the   value   and   impact   of   the   United Nations  standards and  norms in crime  prevention  and  criminal justice. </a:t>
            </a:r>
          </a:p>
          <a:p>
            <a:pPr algn="just" eaLnBrk="1" hangingPunct="1">
              <a:spcBef>
                <a:spcPct val="0"/>
              </a:spcBef>
            </a:pPr>
            <a:endParaRPr lang="en-US" altLang="zh-CN" sz="1100" smtClean="0"/>
          </a:p>
          <a:p>
            <a:pPr algn="just" eaLnBrk="1" hangingPunct="1">
              <a:spcBef>
                <a:spcPct val="0"/>
              </a:spcBef>
            </a:pPr>
            <a:r>
              <a:rPr lang="en-US" altLang="zh-CN" sz="1100" smtClean="0"/>
              <a:t>  Therefore, it </a:t>
            </a:r>
            <a:r>
              <a:rPr lang="en-US" altLang="zh-CN" sz="1100" smtClean="0">
                <a:latin typeface="Times New Roman" pitchFamily="18" charset="0"/>
                <a:cs typeface="Times New Roman" pitchFamily="18" charset="0"/>
              </a:rPr>
              <a:t>urges Member States to: (1) strengthen public-private partnerships in preventing and countering crime; (2) take measures to promote wider education and awareness of the UN standards and norms in crime prevention and criminal justice; (3) promote appropriate training of officials entrusted with upholding the rule of law; (4) effectively use UN standards and norms in  penitentiary administration, and (5) reinforce alternatives to imprisonment such as community service and restorative justice. </a:t>
            </a:r>
            <a:endParaRPr lang="zh-CN" altLang="en-US" sz="1100" smtClean="0">
              <a:latin typeface="Times New Roman" pitchFamily="18" charset="0"/>
              <a:cs typeface="Times New Roman" pitchFamily="18" charset="0"/>
            </a:endParaRPr>
          </a:p>
          <a:p>
            <a:pPr algn="just" eaLnBrk="1" hangingPunct="1">
              <a:spcBef>
                <a:spcPct val="0"/>
              </a:spcBef>
              <a:buFontTx/>
              <a:buAutoNum type="circleNumDbPlain"/>
            </a:pPr>
            <a:endParaRPr lang="zh-CN" altLang="en-US" sz="1100" smtClean="0">
              <a:latin typeface="Times New Roman" pitchFamily="18" charset="0"/>
              <a:cs typeface="Times New Roman" pitchFamily="18" charset="0"/>
            </a:endParaRPr>
          </a:p>
        </p:txBody>
      </p:sp>
      <p:sp>
        <p:nvSpPr>
          <p:cNvPr id="1741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E891007-6FA1-4BD2-A7AA-E7B6FE84240D}" type="slidenum">
              <a:rPr lang="zh-CN" altLang="en-US">
                <a:cs typeface="宋体"/>
              </a:rPr>
              <a:pPr fontAlgn="base">
                <a:spcBef>
                  <a:spcPct val="0"/>
                </a:spcBef>
                <a:spcAft>
                  <a:spcPct val="0"/>
                </a:spcAft>
                <a:defRPr/>
              </a:pPr>
              <a:t>2</a:t>
            </a:fld>
            <a:endParaRPr lang="en-US" altLang="zh-CN">
              <a:cs typeface="宋体"/>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p:cNvSpPr>
          <p:nvPr>
            <p:ph type="sldImg"/>
          </p:nvPr>
        </p:nvSpPr>
        <p:spPr bwMode="auto">
          <a:noFill/>
          <a:ln>
            <a:solidFill>
              <a:srgbClr val="000000"/>
            </a:solidFill>
            <a:miter lim="800000"/>
            <a:headEnd/>
            <a:tailEnd/>
          </a:ln>
        </p:spPr>
      </p:sp>
      <p:sp>
        <p:nvSpPr>
          <p:cNvPr id="1945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altLang="zh-CN" smtClean="0">
                <a:latin typeface="Times New Roman" pitchFamily="18" charset="0"/>
                <a:cs typeface="Times New Roman" pitchFamily="18" charset="0"/>
              </a:rPr>
              <a:t>   13 PNI members - UNAFEI, UNAFRI, ICPC, ILANUD, UNICRI, ISS, KIC, ICCLR &amp; CJP, BIG, RWI, ISISC, NAUSS and CCLS - implemented projects, produced publications or carried out other activities in 2011 that were designed to facilitate </a:t>
            </a:r>
            <a:r>
              <a:rPr lang="en-US" altLang="zh-CN" smtClean="0"/>
              <a:t>effective use of the UN standards and norms in crime prevention and criminal justice. </a:t>
            </a:r>
          </a:p>
          <a:p>
            <a:pPr eaLnBrk="1" hangingPunct="1">
              <a:spcBef>
                <a:spcPct val="0"/>
              </a:spcBef>
            </a:pPr>
            <a:endParaRPr lang="en-US" altLang="zh-CN" smtClean="0"/>
          </a:p>
          <a:p>
            <a:pPr eaLnBrk="1" hangingPunct="1">
              <a:spcBef>
                <a:spcPct val="0"/>
              </a:spcBef>
            </a:pPr>
            <a:r>
              <a:rPr lang="en-US" altLang="zh-CN" smtClean="0"/>
              <a:t>   This presentation  is based on information collected from the PNI institutes. We have asked the representatives of the institutes to be prepared to provide you with further information on these activities, on request. </a:t>
            </a:r>
            <a:endParaRPr lang="en-US" altLang="zh-CN" smtClean="0">
              <a:latin typeface="Times New Roman" pitchFamily="18" charset="0"/>
              <a:cs typeface="Times New Roman" pitchFamily="18" charset="0"/>
            </a:endParaRPr>
          </a:p>
          <a:p>
            <a:pPr eaLnBrk="1" hangingPunct="1">
              <a:spcBef>
                <a:spcPct val="0"/>
              </a:spcBef>
            </a:pPr>
            <a:r>
              <a:rPr lang="en-US" altLang="zh-CN" smtClean="0">
                <a:latin typeface="Times New Roman" pitchFamily="18" charset="0"/>
                <a:cs typeface="Times New Roman" pitchFamily="18" charset="0"/>
              </a:rPr>
              <a:t> </a:t>
            </a:r>
          </a:p>
          <a:p>
            <a:pPr eaLnBrk="1" hangingPunct="1">
              <a:spcBef>
                <a:spcPct val="0"/>
              </a:spcBef>
            </a:pPr>
            <a:r>
              <a:rPr lang="en-US" altLang="zh-CN" smtClean="0">
                <a:latin typeface="Times New Roman" pitchFamily="18" charset="0"/>
                <a:cs typeface="Times New Roman" pitchFamily="18" charset="0"/>
              </a:rPr>
              <a:t>   </a:t>
            </a:r>
            <a:endParaRPr lang="zh-CN" altLang="en-US" smtClean="0">
              <a:latin typeface="Times New Roman" pitchFamily="18" charset="0"/>
              <a:cs typeface="Times New Roman" pitchFamily="18" charset="0"/>
            </a:endParaRPr>
          </a:p>
        </p:txBody>
      </p:sp>
      <p:sp>
        <p:nvSpPr>
          <p:cNvPr id="19459"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A9252C36-B494-4EA3-B13E-EFC5FF18F00D}" type="slidenum">
              <a:rPr lang="zh-CN" altLang="en-US">
                <a:cs typeface="宋体"/>
              </a:rPr>
              <a:pPr fontAlgn="base">
                <a:spcBef>
                  <a:spcPct val="0"/>
                </a:spcBef>
                <a:spcAft>
                  <a:spcPct val="0"/>
                </a:spcAft>
                <a:defRPr/>
              </a:pPr>
              <a:t>3</a:t>
            </a:fld>
            <a:endParaRPr lang="en-US" altLang="zh-CN">
              <a:cs typeface="宋体"/>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p:cNvSpPr>
          <p:nvPr>
            <p:ph type="sldImg"/>
          </p:nvPr>
        </p:nvSpPr>
        <p:spPr bwMode="auto">
          <a:noFill/>
          <a:ln>
            <a:solidFill>
              <a:srgbClr val="000000"/>
            </a:solidFill>
            <a:miter lim="800000"/>
            <a:headEnd/>
            <a:tailEnd/>
          </a:ln>
        </p:spPr>
      </p:sp>
      <p:sp>
        <p:nvSpPr>
          <p:cNvPr id="21506"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CN" smtClean="0"/>
          </a:p>
          <a:p>
            <a:pPr algn="just" eaLnBrk="1" hangingPunct="1">
              <a:spcBef>
                <a:spcPct val="0"/>
              </a:spcBef>
            </a:pPr>
            <a:r>
              <a:rPr lang="en-US" altLang="zh-CN" smtClean="0">
                <a:latin typeface="Times New Roman" pitchFamily="18" charset="0"/>
                <a:cs typeface="Times New Roman" pitchFamily="18" charset="0"/>
              </a:rPr>
              <a:t>It has long been recognized that the complex causes of crime make it impossible for public authorities to effectively prevent crime on their own. In addition, more and more attention should be paid to alternatives to traditional forms of punishment, alternatives such as community corrections. It is therefore necessary to obtain support and cooperation from the private sector and society at large in order to achieve the goal of preventing crime and rehabilitating offenders.  </a:t>
            </a:r>
          </a:p>
          <a:p>
            <a:pPr algn="just" eaLnBrk="1" hangingPunct="1">
              <a:spcBef>
                <a:spcPct val="0"/>
              </a:spcBef>
            </a:pPr>
            <a:endParaRPr lang="en-US" altLang="zh-CN" i="1" smtClean="0">
              <a:latin typeface="Times New Roman" pitchFamily="18" charset="0"/>
              <a:cs typeface="Times New Roman" pitchFamily="18" charset="0"/>
            </a:endParaRPr>
          </a:p>
          <a:p>
            <a:pPr algn="just" eaLnBrk="1" hangingPunct="1">
              <a:spcBef>
                <a:spcPct val="0"/>
              </a:spcBef>
            </a:pPr>
            <a:r>
              <a:rPr lang="en-US" altLang="zh-CN" smtClean="0">
                <a:latin typeface="Times New Roman" pitchFamily="18" charset="0"/>
                <a:cs typeface="Times New Roman" pitchFamily="18" charset="0"/>
              </a:rPr>
              <a:t>The</a:t>
            </a:r>
            <a:r>
              <a:rPr lang="en-US" altLang="zh-CN" i="1" smtClean="0">
                <a:latin typeface="Times New Roman" pitchFamily="18" charset="0"/>
                <a:cs typeface="Times New Roman" pitchFamily="18" charset="0"/>
              </a:rPr>
              <a:t> Salvador Declaration </a:t>
            </a:r>
            <a:r>
              <a:rPr lang="en-US" altLang="zh-CN" smtClean="0">
                <a:latin typeface="Times New Roman" pitchFamily="18" charset="0"/>
                <a:cs typeface="Times New Roman" pitchFamily="18" charset="0"/>
              </a:rPr>
              <a:t>(OP 34) recognizes the importance of strengthening public-private  partnerships  in  preventing and countering  crime   in  all   its forms  and  manifestations. It is through the mutual and effective sharing of information, knowledge and experience  and through joint and coordinated actions, that governments and  businesses can develop, improve and implement measures to prevent, prosecute and punish crime, including emerging and evolving challenges. </a:t>
            </a:r>
          </a:p>
          <a:p>
            <a:pPr algn="just" eaLnBrk="1" hangingPunct="1">
              <a:spcBef>
                <a:spcPct val="0"/>
              </a:spcBef>
            </a:pPr>
            <a:endParaRPr lang="en-US" altLang="zh-CN" smtClean="0">
              <a:latin typeface="Times New Roman" pitchFamily="18" charset="0"/>
              <a:cs typeface="Times New Roman" pitchFamily="18" charset="0"/>
            </a:endParaRPr>
          </a:p>
          <a:p>
            <a:pPr algn="just" eaLnBrk="1" hangingPunct="1">
              <a:spcBef>
                <a:spcPct val="0"/>
              </a:spcBef>
            </a:pPr>
            <a:r>
              <a:rPr lang="en-US" altLang="zh-CN" smtClean="0">
                <a:latin typeface="Times New Roman" pitchFamily="18" charset="0"/>
                <a:cs typeface="Times New Roman" pitchFamily="18" charset="0"/>
              </a:rPr>
              <a:t>In Europe, UNICRI, through its Public Private Partnership (PPP) initiative, facilitated the implementation of the (PPP) Handbook in Lisbon to prevent crime and enhance  overall security in urban areas. UNICRI assisted the Police Academy in Portugal in the organization of a national training course for security directors of the business sector in order to ensure that the business community develops its security strategies on the basis of the inputs provided by national authorities.</a:t>
            </a:r>
          </a:p>
          <a:p>
            <a:pPr algn="just" eaLnBrk="1" hangingPunct="1">
              <a:spcBef>
                <a:spcPct val="0"/>
              </a:spcBef>
            </a:pPr>
            <a:endParaRPr lang="en-US" altLang="zh-CN" smtClean="0">
              <a:latin typeface="Times New Roman" pitchFamily="18" charset="0"/>
              <a:cs typeface="Times New Roman" pitchFamily="18" charset="0"/>
            </a:endParaRPr>
          </a:p>
          <a:p>
            <a:pPr algn="just" eaLnBrk="1" hangingPunct="1">
              <a:spcBef>
                <a:spcPct val="0"/>
              </a:spcBef>
            </a:pPr>
            <a:r>
              <a:rPr lang="en-US" altLang="zh-CN" smtClean="0">
                <a:latin typeface="Times New Roman" pitchFamily="18" charset="0"/>
                <a:cs typeface="Times New Roman" pitchFamily="18" charset="0"/>
              </a:rPr>
              <a:t>Meanwhile, UNICRI published the PPP Handbook in order to promote the establishment of Public-Private Partnerships to Protect Vulnerable Targets, and the “PPP Principles – Review of Activities and Findings”, which  identified some basic principles to promote public-private partnerships worldwide. </a:t>
            </a:r>
          </a:p>
          <a:p>
            <a:pPr algn="just" eaLnBrk="1" hangingPunct="1">
              <a:spcBef>
                <a:spcPct val="0"/>
              </a:spcBef>
            </a:pPr>
            <a:endParaRPr lang="en-US" altLang="zh-CN" smtClean="0">
              <a:latin typeface="Times New Roman" pitchFamily="18" charset="0"/>
              <a:cs typeface="Times New Roman" pitchFamily="18" charset="0"/>
            </a:endParaRPr>
          </a:p>
          <a:p>
            <a:pPr algn="just" eaLnBrk="1" hangingPunct="1">
              <a:spcBef>
                <a:spcPct val="0"/>
              </a:spcBef>
            </a:pPr>
            <a:r>
              <a:rPr lang="en-US" altLang="zh-CN" smtClean="0">
                <a:latin typeface="Times New Roman" pitchFamily="18" charset="0"/>
                <a:cs typeface="Times New Roman" pitchFamily="18" charset="0"/>
              </a:rPr>
              <a:t>In Canada, the ICPC, along with the World Bank and the Bogota Chamber of Commerce, published in 2011 a book entitled “Public-Private Partnerships and Community Safety: Guide to Action”, which offers good suggestions on how to build a strong public-private relationship in order to prevent crime and enhance community safety. </a:t>
            </a:r>
            <a:endParaRPr lang="zh-CN" altLang="zh-CN" smtClean="0">
              <a:latin typeface="Times New Roman" pitchFamily="18" charset="0"/>
              <a:cs typeface="Times New Roman" pitchFamily="18" charset="0"/>
            </a:endParaRPr>
          </a:p>
          <a:p>
            <a:pPr algn="just" eaLnBrk="1" hangingPunct="1">
              <a:spcBef>
                <a:spcPct val="0"/>
              </a:spcBef>
            </a:pPr>
            <a:endParaRPr lang="en-US" altLang="zh-CN" smtClean="0">
              <a:latin typeface="Times New Roman" pitchFamily="18" charset="0"/>
              <a:cs typeface="Times New Roman" pitchFamily="18" charset="0"/>
            </a:endParaRPr>
          </a:p>
        </p:txBody>
      </p:sp>
      <p:sp>
        <p:nvSpPr>
          <p:cNvPr id="2150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E0A6DE2-5249-415F-8574-0661B16432DD}" type="slidenum">
              <a:rPr lang="zh-CN" altLang="en-US">
                <a:cs typeface="宋体"/>
              </a:rPr>
              <a:pPr fontAlgn="base">
                <a:spcBef>
                  <a:spcPct val="0"/>
                </a:spcBef>
                <a:spcAft>
                  <a:spcPct val="0"/>
                </a:spcAft>
                <a:defRPr/>
              </a:pPr>
              <a:t>4</a:t>
            </a:fld>
            <a:endParaRPr lang="en-US" altLang="zh-CN">
              <a:cs typeface="宋体"/>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幻灯片图像占位符 1"/>
          <p:cNvSpPr>
            <a:spLocks noGrp="1" noRot="1" noChangeAspect="1"/>
          </p:cNvSpPr>
          <p:nvPr>
            <p:ph type="sldImg"/>
          </p:nvPr>
        </p:nvSpPr>
        <p:spPr bwMode="auto">
          <a:noFill/>
          <a:ln>
            <a:solidFill>
              <a:srgbClr val="000000"/>
            </a:solidFill>
            <a:miter lim="800000"/>
            <a:headEnd/>
            <a:tailEnd/>
          </a:ln>
        </p:spPr>
      </p:sp>
      <p:sp>
        <p:nvSpPr>
          <p:cNvPr id="2355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CN" smtClean="0"/>
              <a:t>Crime is a social phenomena and has its root in society, and criminal law might be considered a reflection of corporate or societal morality. Therefore, in order to effectively prevent crime we need a social culture that is favorable for the development of a culture of respect for the rule of law. The</a:t>
            </a:r>
            <a:r>
              <a:rPr lang="en-US" altLang="zh-CN" i="1" smtClean="0"/>
              <a:t> Salvador Declaration </a:t>
            </a:r>
            <a:r>
              <a:rPr lang="en-US" altLang="zh-CN" smtClean="0"/>
              <a:t>(OP 43) urges member states to take measures to promote wider education and awareness of the United Nations standards and norms in crime prevention and criminal justice in order to ensure such a culture. PNI members made noticeable contributions in this area by holding various training courses.</a:t>
            </a:r>
            <a:endParaRPr lang="en-GB" altLang="zh-CN" smtClean="0"/>
          </a:p>
          <a:p>
            <a:pPr eaLnBrk="1" hangingPunct="1"/>
            <a:endParaRPr lang="en-GB" altLang="zh-CN" smtClean="0"/>
          </a:p>
          <a:p>
            <a:pPr eaLnBrk="1" hangingPunct="1"/>
            <a:r>
              <a:rPr lang="en-GB" altLang="zh-CN" smtClean="0"/>
              <a:t>In Asia, </a:t>
            </a:r>
            <a:r>
              <a:rPr lang="en-US" altLang="zh-CN" smtClean="0"/>
              <a:t>UNAFEI organized an</a:t>
            </a:r>
            <a:r>
              <a:rPr lang="en-GB" altLang="zh-CN" smtClean="0"/>
              <a:t> International Training Course on “Measures to Secure Protection and Cooperation of Witnesses and Whistle-blowers,” and organized a training programme regarding the response to corruption and related acts, including the investigation, prosecution and adjudication of these acts. </a:t>
            </a:r>
          </a:p>
          <a:p>
            <a:pPr eaLnBrk="1" hangingPunct="1"/>
            <a:endParaRPr lang="en-GB" altLang="zh-CN" smtClean="0"/>
          </a:p>
          <a:p>
            <a:pPr eaLnBrk="1" hangingPunct="1"/>
            <a:r>
              <a:rPr lang="en-GB" altLang="zh-CN" smtClean="0"/>
              <a:t>Also in Asia, the CCLS undertook a project on Challenges of Criminal Justice to Fundamental Principles in China in 2011, which was sponsored by the National Fund for Social Sciences and designed to examine what changes adoption of UN standards and norms would bring to Chinese criminal justice and how Chinese criminal law should be adjusted to these changes. </a:t>
            </a:r>
          </a:p>
          <a:p>
            <a:pPr eaLnBrk="1" hangingPunct="1"/>
            <a:endParaRPr lang="en-GB" altLang="zh-CN" smtClean="0"/>
          </a:p>
          <a:p>
            <a:pPr eaLnBrk="1" hangingPunct="1"/>
            <a:r>
              <a:rPr lang="en-GB" altLang="zh-CN" smtClean="0"/>
              <a:t>Meanwhile, the CCLS, in cooperation with the Law Institute of Guizhou Academy of Social Sciences, held a three-day training course in Guiyang, Guizhou province, regarding the two regulations on use of evidences issued by the Supreme People’s Court and Supreme People’s Procuratorate of the PRC for lawyers. </a:t>
            </a:r>
          </a:p>
          <a:p>
            <a:pPr eaLnBrk="1" hangingPunct="1"/>
            <a:endParaRPr lang="en-GB" altLang="zh-CN" smtClean="0"/>
          </a:p>
          <a:p>
            <a:pPr eaLnBrk="1" hangingPunct="1"/>
            <a:r>
              <a:rPr lang="en-GB" altLang="zh-CN" smtClean="0"/>
              <a:t>CCLS also published a book entitled “Study on Application Standard of the Death Penalty”, which examines UN standards and norms concerning the death penalty and inmates sentenced to the death penalty, and studies how to implement these standards and norms in capital cases. </a:t>
            </a:r>
            <a:r>
              <a:rPr lang="en-US" altLang="zh-CN" smtClean="0">
                <a:latin typeface="Times New Roman" pitchFamily="18" charset="0"/>
                <a:cs typeface="Times New Roman" pitchFamily="18" charset="0"/>
              </a:rPr>
              <a:t> </a:t>
            </a:r>
            <a:endParaRPr lang="zh-CN" altLang="en-US" smtClean="0">
              <a:latin typeface="Times New Roman" pitchFamily="18" charset="0"/>
              <a:cs typeface="Times New Roman" pitchFamily="18" charset="0"/>
            </a:endParaRPr>
          </a:p>
        </p:txBody>
      </p:sp>
      <p:sp>
        <p:nvSpPr>
          <p:cNvPr id="2355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3F4FC82-97C9-4DE3-A5A8-A922C84B13FB}" type="slidenum">
              <a:rPr lang="zh-CN" altLang="en-US">
                <a:cs typeface="宋体"/>
              </a:rPr>
              <a:pPr fontAlgn="base">
                <a:spcBef>
                  <a:spcPct val="0"/>
                </a:spcBef>
                <a:spcAft>
                  <a:spcPct val="0"/>
                </a:spcAft>
                <a:defRPr/>
              </a:pPr>
              <a:t>5</a:t>
            </a:fld>
            <a:endParaRPr lang="en-US" altLang="zh-CN">
              <a:cs typeface="宋体"/>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幻灯片图像占位符 1"/>
          <p:cNvSpPr>
            <a:spLocks noGrp="1" noRot="1" noChangeAspect="1"/>
          </p:cNvSpPr>
          <p:nvPr>
            <p:ph type="sldImg"/>
          </p:nvPr>
        </p:nvSpPr>
        <p:spPr bwMode="auto">
          <a:noFill/>
          <a:ln>
            <a:solidFill>
              <a:srgbClr val="000000"/>
            </a:solidFill>
            <a:miter lim="800000"/>
            <a:headEnd/>
            <a:tailEnd/>
          </a:ln>
        </p:spPr>
      </p:sp>
      <p:sp>
        <p:nvSpPr>
          <p:cNvPr id="2560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CN" smtClean="0"/>
              <a:t>In Africa, UNAFRI, in cooperation with </a:t>
            </a:r>
            <a:r>
              <a:rPr lang="en-GB" altLang="zh-CN" smtClean="0"/>
              <a:t>the Centre for Capital Punishment Studies, organized training for lawyers in Uganda on mitigation in capital sentences, and a report is in print on the </a:t>
            </a:r>
            <a:r>
              <a:rPr lang="en-US" altLang="zh-CN" smtClean="0"/>
              <a:t>preliminary findings from fourteen of thirty sampled countries, revealing challenges in the implementation of UN Minimum Standards for the Treatment of Offenders in Africa.</a:t>
            </a:r>
          </a:p>
          <a:p>
            <a:pPr eaLnBrk="1" hangingPunct="1"/>
            <a:endParaRPr lang="en-US" altLang="zh-CN" smtClean="0"/>
          </a:p>
          <a:p>
            <a:pPr eaLnBrk="1" hangingPunct="1"/>
            <a:r>
              <a:rPr lang="en-US" altLang="zh-CN" smtClean="0"/>
              <a:t>In China, the RWI, in cooperation with the China National Prosecutors College, helped to </a:t>
            </a:r>
            <a:endParaRPr lang="fi-FI" altLang="zh-CN" smtClean="0"/>
          </a:p>
          <a:p>
            <a:pPr eaLnBrk="1" hangingPunct="1"/>
            <a:r>
              <a:rPr lang="en-US" altLang="zh-CN" smtClean="0"/>
              <a:t>* increase knowledge and skills among provincial prosecutor trainers in China to design and deliver high quality human rights courses, </a:t>
            </a:r>
            <a:endParaRPr lang="fi-FI" altLang="zh-CN" smtClean="0"/>
          </a:p>
          <a:p>
            <a:pPr eaLnBrk="1" hangingPunct="1"/>
            <a:r>
              <a:rPr lang="en-US" altLang="zh-CN" smtClean="0"/>
              <a:t>* design E-learning courses on human rights that have been developed and incorporated among the obligatory online courses at the National Prosecutors College, </a:t>
            </a:r>
            <a:endParaRPr lang="fi-FI" altLang="zh-CN" smtClean="0"/>
          </a:p>
          <a:p>
            <a:pPr eaLnBrk="1" hangingPunct="1"/>
            <a:r>
              <a:rPr lang="en-US" altLang="zh-CN" smtClean="0"/>
              <a:t>* develop 13 separate and needs-based courses in human rights at provincial prosecutor colleges and </a:t>
            </a:r>
            <a:endParaRPr lang="fi-FI" altLang="zh-CN" smtClean="0"/>
          </a:p>
          <a:p>
            <a:pPr eaLnBrk="1" hangingPunct="1"/>
            <a:r>
              <a:rPr lang="en-US" altLang="zh-CN" smtClean="0"/>
              <a:t>* design common standards for evidence handling for 20 different types of crimes in the Haidian District People’s Procuratorate.</a:t>
            </a:r>
            <a:endParaRPr lang="fi-FI" altLang="zh-CN" smtClean="0"/>
          </a:p>
          <a:p>
            <a:pPr eaLnBrk="1" hangingPunct="1"/>
            <a:r>
              <a:rPr lang="en-US" altLang="zh-CN" smtClean="0"/>
              <a:t> </a:t>
            </a:r>
          </a:p>
          <a:p>
            <a:pPr eaLnBrk="1" hangingPunct="1"/>
            <a:r>
              <a:rPr lang="en-US" altLang="zh-CN" smtClean="0"/>
              <a:t>Meanwhile, the RWI cooperated with the Haidian District People’s Procuratorate in Beijing, and helped to improve the skills of juvenile justice prosecutors at Haidian District People’s Procuratorate. In this connection, the RWI also developed and implemented working guidelines on juvenile justice reform based on best practices through specialized training on international juvenile justice issues.</a:t>
            </a:r>
            <a:endParaRPr lang="zh-CN" altLang="en-US" smtClean="0"/>
          </a:p>
          <a:p>
            <a:pPr eaLnBrk="1" hangingPunct="1"/>
            <a:endParaRPr lang="en-US" altLang="zh-CN" smtClean="0"/>
          </a:p>
          <a:p>
            <a:pPr eaLnBrk="1" hangingPunct="1"/>
            <a:r>
              <a:rPr lang="en-US" altLang="zh-CN" smtClean="0"/>
              <a:t>In the Middle East and North African region, the RWI in cooperation with judicial training academies and other justice sector institutions conducted training to promote enhanced structures, knowledge and skills in relation to human rights teaching. This contributed to a review by the judicial training academies in six Arab countries of legislation and jurisprudence in relation to international human rights standards. The RWI also provided training to a number of police officials from Tunisia at two workshops on a human rights based approach to policing during elections.</a:t>
            </a:r>
          </a:p>
          <a:p>
            <a:pPr eaLnBrk="1" hangingPunct="1"/>
            <a:endParaRPr lang="sv-SE" altLang="zh-CN" smtClean="0"/>
          </a:p>
          <a:p>
            <a:pPr eaLnBrk="1" hangingPunct="1"/>
            <a:endParaRPr lang="zh-CN" altLang="en-US" smtClean="0"/>
          </a:p>
        </p:txBody>
      </p:sp>
      <p:sp>
        <p:nvSpPr>
          <p:cNvPr id="2560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D939ED13-A863-4B1E-A82D-82E4DA71F5A5}" type="slidenum">
              <a:rPr lang="zh-CN" altLang="en-US">
                <a:cs typeface="宋体"/>
              </a:rPr>
              <a:pPr fontAlgn="base">
                <a:spcBef>
                  <a:spcPct val="0"/>
                </a:spcBef>
                <a:spcAft>
                  <a:spcPct val="0"/>
                </a:spcAft>
                <a:defRPr/>
              </a:pPr>
              <a:t>6</a:t>
            </a:fld>
            <a:endParaRPr lang="en-US" altLang="zh-CN">
              <a:cs typeface="宋体"/>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幻灯片图像占位符 1"/>
          <p:cNvSpPr>
            <a:spLocks noGrp="1" noRot="1" noChangeAspect="1"/>
          </p:cNvSpPr>
          <p:nvPr>
            <p:ph type="sldImg"/>
          </p:nvPr>
        </p:nvSpPr>
        <p:spPr bwMode="auto">
          <a:noFill/>
          <a:ln>
            <a:solidFill>
              <a:srgbClr val="000000"/>
            </a:solidFill>
            <a:miter lim="800000"/>
            <a:headEnd/>
            <a:tailEnd/>
          </a:ln>
        </p:spPr>
      </p:sp>
      <p:sp>
        <p:nvSpPr>
          <p:cNvPr id="27650"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CN" smtClean="0"/>
              <a:t>The realization of the rule of law to a considerable degree relies on law enforcement officials and other legal professions. Therefore, the</a:t>
            </a:r>
            <a:r>
              <a:rPr lang="en-US" altLang="zh-CN" i="1" smtClean="0"/>
              <a:t> Salvador Declaration </a:t>
            </a:r>
            <a:r>
              <a:rPr lang="en-US" altLang="zh-CN" smtClean="0"/>
              <a:t>(OP 44) calls on member states to promote appropriate training of officials entrusted with upholding the rule of law, including correctional facility officers, law enforcement officials and the judiciary, as well as prosecutors and defense lawyers, in the use and application of UN standards and norms. PNI member institutes have responded positively to this challenge. </a:t>
            </a:r>
          </a:p>
          <a:p>
            <a:pPr eaLnBrk="1" hangingPunct="1"/>
            <a:endParaRPr lang="en-US" altLang="zh-CN" smtClean="0"/>
          </a:p>
          <a:p>
            <a:pPr eaLnBrk="1" hangingPunct="1"/>
            <a:r>
              <a:rPr lang="en-US" altLang="zh-CN" smtClean="0"/>
              <a:t>In the Middle East, NAUSS </a:t>
            </a:r>
            <a:r>
              <a:rPr lang="en-GB" altLang="zh-CN" smtClean="0"/>
              <a:t>held jointly with Qatar University a forensic training course on “Digital Criminal Guide for Cyber-terrorism Crime "in Qatar, and a training course about the art of negotiation and crisis management, held jointly with the Ministry of Interior in Yemen in 2011. </a:t>
            </a:r>
          </a:p>
          <a:p>
            <a:pPr eaLnBrk="1" hangingPunct="1"/>
            <a:endParaRPr lang="en-GB" altLang="zh-CN" smtClean="0"/>
          </a:p>
          <a:p>
            <a:pPr eaLnBrk="1" hangingPunct="1"/>
            <a:r>
              <a:rPr lang="en-GB" altLang="zh-CN" smtClean="0"/>
              <a:t>UNICRI also carried out tailor-made training courses</a:t>
            </a:r>
            <a:r>
              <a:rPr lang="en-US" altLang="zh-CN" smtClean="0"/>
              <a:t> on the request of member states regarding human rights and the correctional system, for Brazilian judiciary personnel, and for the Egyptian, Algerian and Italian Correctional Services.</a:t>
            </a:r>
            <a:endParaRPr lang="zh-CN" altLang="en-US" smtClean="0"/>
          </a:p>
        </p:txBody>
      </p:sp>
      <p:sp>
        <p:nvSpPr>
          <p:cNvPr id="27651"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6189AC55-59F7-4965-B9BC-AA325DB7A1E3}" type="slidenum">
              <a:rPr lang="zh-CN" altLang="en-US">
                <a:cs typeface="宋体"/>
              </a:rPr>
              <a:pPr fontAlgn="base">
                <a:spcBef>
                  <a:spcPct val="0"/>
                </a:spcBef>
                <a:spcAft>
                  <a:spcPct val="0"/>
                </a:spcAft>
                <a:defRPr/>
              </a:pPr>
              <a:t>7</a:t>
            </a:fld>
            <a:endParaRPr lang="en-US" altLang="zh-CN">
              <a:cs typeface="宋体"/>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幻灯片图像占位符 1"/>
          <p:cNvSpPr>
            <a:spLocks noGrp="1" noRot="1" noChangeAspect="1"/>
          </p:cNvSpPr>
          <p:nvPr>
            <p:ph type="sldImg"/>
          </p:nvPr>
        </p:nvSpPr>
        <p:spPr bwMode="auto">
          <a:noFill/>
          <a:ln>
            <a:solidFill>
              <a:srgbClr val="000000"/>
            </a:solidFill>
            <a:miter lim="800000"/>
            <a:headEnd/>
            <a:tailEnd/>
          </a:ln>
        </p:spPr>
      </p:sp>
      <p:sp>
        <p:nvSpPr>
          <p:cNvPr id="29698"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CN" smtClean="0"/>
              <a:t>The</a:t>
            </a:r>
            <a:r>
              <a:rPr lang="en-US" altLang="zh-CN" i="1" smtClean="0"/>
              <a:t> Salvador Declaration </a:t>
            </a:r>
            <a:r>
              <a:rPr lang="en-US" altLang="zh-CN" smtClean="0"/>
              <a:t>(OP 48) recognizes that the penitentiary system is one of the key components of the criminal justice system, since imprisonment, traditionally and currently, is the main response to crime. The Declaration urges member states to use the United Nations standards and norms for the treatment of prisoners as a source of guidance in the development or updating of national codes of penitentiary administration. </a:t>
            </a:r>
          </a:p>
          <a:p>
            <a:pPr eaLnBrk="1" hangingPunct="1"/>
            <a:endParaRPr lang="en-US" altLang="zh-CN" smtClean="0"/>
          </a:p>
          <a:p>
            <a:pPr eaLnBrk="1" hangingPunct="1"/>
            <a:r>
              <a:rPr lang="en-US" altLang="zh-CN" smtClean="0"/>
              <a:t>In Africa, UNAFRI provided</a:t>
            </a:r>
            <a:r>
              <a:rPr lang="en-GB" altLang="zh-CN" smtClean="0"/>
              <a:t> expertise at the Association of Correctional Services of Africa (ACSA), the Prison Rehabilitation and Welfare Association (PRAWA), the International Corrections and Prisons Association (ICPA), and Prison Fellowship International (PFI) African chapter, in order to mobilize support, impart skills and improve visibility to create a potential for further coalitions in corrections focusing on implementation of standards.</a:t>
            </a:r>
          </a:p>
          <a:p>
            <a:pPr eaLnBrk="1" hangingPunct="1"/>
            <a:endParaRPr lang="en-GB" altLang="zh-CN" smtClean="0"/>
          </a:p>
          <a:p>
            <a:pPr eaLnBrk="1" hangingPunct="1"/>
            <a:r>
              <a:rPr lang="en-GB" altLang="zh-CN" smtClean="0"/>
              <a:t>With PRAWA, a pilot prison reform project in six countries for Prison Reform Intervention in Africa (PRIA) is an on-going UNAFRI project for data collection essential for policy development.</a:t>
            </a:r>
            <a:endParaRPr lang="en-US" altLang="zh-CN" smtClean="0"/>
          </a:p>
          <a:p>
            <a:pPr eaLnBrk="1" hangingPunct="1"/>
            <a:endParaRPr lang="en-US" altLang="zh-CN" smtClean="0"/>
          </a:p>
          <a:p>
            <a:pPr eaLnBrk="1" hangingPunct="1"/>
            <a:r>
              <a:rPr lang="en-US" altLang="zh-CN" smtClean="0"/>
              <a:t>In Latin America, the United Nations Latin American Institute for the Prevention of Crime and the Treatment of Offenders (ILANU in cooperation with D) has been engaged in regional efforts to improve treatment of prisoners in accordance with human rights standards. A comparative regional study was conducted on criminal justice and penitentiary systems, providing examples of good practices in Latin America. The study contributed to increased understanding of international prisons standards among correctional officers, the judiciary and national human rights institutions in Argentina, Bolivia, Brazil, Chile, Colombia, Costa Rica, Cuba, Ecuador, El Salvador, Guatemala, Honduras, Mexico, Nicaragua, Panama, Paraguay, Peru, The Dominican Republic, Uruguay and Venezuela. </a:t>
            </a:r>
            <a:r>
              <a:rPr lang="en-US" altLang="zh-CN" sz="1100" smtClean="0"/>
              <a:t>From 2006 to present, ICCLR has been conducting a South Sudan project on prison reform and has made noticeable achievements. </a:t>
            </a:r>
          </a:p>
          <a:p>
            <a:pPr eaLnBrk="1" hangingPunct="1"/>
            <a:endParaRPr lang="en-US"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zh-CN" altLang="en-US" sz="1100" smtClean="0"/>
          </a:p>
        </p:txBody>
      </p:sp>
      <p:sp>
        <p:nvSpPr>
          <p:cNvPr id="3174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B6B4127-6B16-41DE-AAEF-1CCC627DF9F7}" type="slidenum">
              <a:rPr lang="zh-CN" altLang="en-US">
                <a:cs typeface="宋体"/>
              </a:rPr>
              <a:pPr fontAlgn="base">
                <a:spcBef>
                  <a:spcPct val="0"/>
                </a:spcBef>
                <a:spcAft>
                  <a:spcPct val="0"/>
                </a:spcAft>
                <a:defRPr/>
              </a:pPr>
              <a:t>8</a:t>
            </a:fld>
            <a:endParaRPr lang="en-US" altLang="zh-CN">
              <a:cs typeface="宋体"/>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幻灯片图像占位符 1"/>
          <p:cNvSpPr>
            <a:spLocks noGrp="1" noRot="1" noChangeAspect="1"/>
          </p:cNvSpPr>
          <p:nvPr>
            <p:ph type="sldImg"/>
          </p:nvPr>
        </p:nvSpPr>
        <p:spPr bwMode="auto">
          <a:noFill/>
          <a:ln>
            <a:solidFill>
              <a:srgbClr val="000000"/>
            </a:solidFill>
            <a:miter lim="800000"/>
            <a:headEnd/>
            <a:tailEnd/>
          </a:ln>
        </p:spPr>
      </p:sp>
      <p:sp>
        <p:nvSpPr>
          <p:cNvPr id="31746"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endParaRPr lang="en-US" altLang="zh-CN" smtClean="0"/>
          </a:p>
          <a:p>
            <a:pPr eaLnBrk="1" hangingPunct="1"/>
            <a:r>
              <a:rPr lang="en-US" altLang="zh-CN" smtClean="0"/>
              <a:t>In Kenya, the RWI contributed to the development of the capacity of the Kenya Prisons Service to manage its human rights training needs, and offered support for the adoption of (1) a human rights training curriculum at the Kenya Prisons Staff Training College, to make human rights training integral to the education of all correctional officers, and (2) a strategic plan for the Human Rights Office of the Kenya Prisons Service; and a strategic plan for the Kenya Prisons Staff Training College. </a:t>
            </a:r>
          </a:p>
          <a:p>
            <a:pPr eaLnBrk="1" hangingPunct="1"/>
            <a:endParaRPr lang="en-US" altLang="zh-CN" smtClean="0"/>
          </a:p>
          <a:p>
            <a:pPr eaLnBrk="1" hangingPunct="1"/>
            <a:r>
              <a:rPr lang="en-US" altLang="zh-CN" sz="1100" smtClean="0"/>
              <a:t>In South-East Asia, the RWI in cooperation with the Directorate General of Corrections (DGC) of Indonesia carried out various activities aimed at enhancing the capacity to operate prisons in compliance with human rights standards and professional prison management principles. These activities contributed to the incorporation of key elements of the UN Standard Minimum Rules for the Treatment of Prisoners into the draft Indonesian correctional services bill. Systematic work was carried out at seven model prisons in order to comply with provisions of the Standard Minimum Rules that still have not been met. This work also helped to improve the ability of instructors at the Indonesian Correctional Services Academy to train cadets in human rights and prison management according to international standards. </a:t>
            </a:r>
          </a:p>
          <a:p>
            <a:pPr algn="just" eaLnBrk="1" hangingPunct="1">
              <a:spcBef>
                <a:spcPct val="0"/>
              </a:spcBef>
            </a:pPr>
            <a:endParaRPr lang="en-US" altLang="zh-CN" sz="1100" smtClean="0"/>
          </a:p>
          <a:p>
            <a:pPr algn="just" eaLnBrk="1" hangingPunct="1">
              <a:spcBef>
                <a:spcPct val="0"/>
              </a:spcBef>
            </a:pPr>
            <a:r>
              <a:rPr lang="en-US" altLang="zh-CN" sz="1100" smtClean="0"/>
              <a:t>In Asia, the CCLS began a study on </a:t>
            </a:r>
            <a:r>
              <a:rPr lang="en-GB" altLang="zh-CN" sz="1100" smtClean="0"/>
              <a:t>reform of punishment in China in 2011, which was sponsored by the Ministry of Justice of the PRC and designed to review present penal systems and its enforcement systems in China and offer suggestions on how to implement the relevant UN standards and norms in prisons in China. </a:t>
            </a:r>
            <a:endParaRPr lang="zh-CN"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en-US" altLang="zh-CN" sz="1100" smtClean="0"/>
          </a:p>
          <a:p>
            <a:pPr algn="just" eaLnBrk="1" hangingPunct="1">
              <a:spcBef>
                <a:spcPct val="0"/>
              </a:spcBef>
            </a:pPr>
            <a:endParaRPr lang="zh-CN" altLang="en-US" sz="1100" smtClean="0"/>
          </a:p>
        </p:txBody>
      </p:sp>
      <p:sp>
        <p:nvSpPr>
          <p:cNvPr id="31747"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8F1B531-E7AE-492F-AB35-D9E3796FC656}" type="slidenum">
              <a:rPr lang="zh-CN" altLang="en-US">
                <a:cs typeface="宋体"/>
              </a:rPr>
              <a:pPr fontAlgn="base">
                <a:spcBef>
                  <a:spcPct val="0"/>
                </a:spcBef>
                <a:spcAft>
                  <a:spcPct val="0"/>
                </a:spcAft>
                <a:defRPr/>
              </a:pPr>
              <a:t>9</a:t>
            </a:fld>
            <a:endParaRPr lang="en-US" altLang="zh-CN">
              <a:cs typeface="宋体"/>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幻灯片图像占位符 1"/>
          <p:cNvSpPr>
            <a:spLocks noGrp="1" noRot="1" noChangeAspect="1"/>
          </p:cNvSpPr>
          <p:nvPr>
            <p:ph type="sldImg"/>
          </p:nvPr>
        </p:nvSpPr>
        <p:spPr bwMode="auto">
          <a:noFill/>
          <a:ln>
            <a:solidFill>
              <a:srgbClr val="000000"/>
            </a:solidFill>
            <a:miter lim="800000"/>
            <a:headEnd/>
            <a:tailEnd/>
          </a:ln>
        </p:spPr>
      </p:sp>
      <p:sp>
        <p:nvSpPr>
          <p:cNvPr id="33794"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r>
              <a:rPr lang="en-US" altLang="zh-CN" smtClean="0"/>
              <a:t>Empirical studies have shown that imprisonment, especially short-term imprisonment, might not be the best answer to some crimes or the best way to rehabilitate some offenders, and it might create barriers for offenders to reintegrate into society. Moreover, for some people, prisons are schools where they can learn more criminal skills. Appreciating this point, governments have made noticeable efforts to develop and use alternatives to imprisonment, both for economic and utilitarian reasons. </a:t>
            </a:r>
          </a:p>
          <a:p>
            <a:pPr eaLnBrk="1" hangingPunct="1"/>
            <a:endParaRPr lang="en-US" altLang="zh-CN" smtClean="0"/>
          </a:p>
          <a:p>
            <a:pPr eaLnBrk="1" hangingPunct="1"/>
            <a:r>
              <a:rPr lang="en-US" altLang="zh-CN" smtClean="0"/>
              <a:t>The</a:t>
            </a:r>
            <a:r>
              <a:rPr lang="en-US" altLang="zh-CN" i="1" smtClean="0"/>
              <a:t> Salvador Declaration </a:t>
            </a:r>
            <a:r>
              <a:rPr lang="en-US" altLang="zh-CN" smtClean="0"/>
              <a:t>(OP 51) stresses the need to reinforce alternatives to imprisonment, including community service, restorative justice and electronic monitoring and support rehabilitation and reintegration programmes, including those to correct offending behavior, and educational and vocational programmes for prisoners.</a:t>
            </a:r>
          </a:p>
          <a:p>
            <a:pPr eaLnBrk="1" hangingPunct="1"/>
            <a:endParaRPr lang="en-GB" altLang="zh-CN" smtClean="0"/>
          </a:p>
          <a:p>
            <a:pPr eaLnBrk="1" hangingPunct="1"/>
            <a:r>
              <a:rPr lang="en-GB" altLang="zh-CN" smtClean="0"/>
              <a:t>In 2011, UNAFRI, on Kenya’s request, conducted an evaluation study on Community Service Orders in Kenya, for data generation; advisory service, and capacity-building. Community Service Orders in Kenya were identified as good practice, replicable elsewhere.</a:t>
            </a:r>
          </a:p>
          <a:p>
            <a:pPr eaLnBrk="1" hangingPunct="1"/>
            <a:endParaRPr lang="en-GB" altLang="zh-CN" smtClean="0"/>
          </a:p>
          <a:p>
            <a:pPr eaLnBrk="1" hangingPunct="1"/>
            <a:r>
              <a:rPr lang="en-GB" altLang="zh-CN" smtClean="0"/>
              <a:t>The ICCLR and the CCLS began in 2011 a China-Canada Legislation Development Project for Community Corrections, which was sponsored by the Canada International Development Agency (CIDA) and designed to offer a draft Community Corrections Law for the Chinese Legislature. The CCLS is currently preparing a draft text, which is expected to be finished by the end of May 2012.</a:t>
            </a:r>
          </a:p>
          <a:p>
            <a:pPr eaLnBrk="1" hangingPunct="1"/>
            <a:endParaRPr lang="en-US" altLang="zh-CN" smtClean="0"/>
          </a:p>
          <a:p>
            <a:pPr eaLnBrk="1" hangingPunct="1"/>
            <a:r>
              <a:rPr lang="en-US" altLang="zh-CN" smtClean="0"/>
              <a:t>Meanwhile, the ICCLR has been conducting an international corrections program since 1991 including needs assessment of prisons, conducted in Botswana, Uganda, Zambia, and Swaziland.</a:t>
            </a:r>
          </a:p>
          <a:p>
            <a:pPr eaLnBrk="1" hangingPunct="1"/>
            <a:endParaRPr lang="en-GB" altLang="zh-CN" smtClean="0"/>
          </a:p>
          <a:p>
            <a:pPr eaLnBrk="1" hangingPunct="1"/>
            <a:r>
              <a:rPr lang="en-GB" altLang="zh-CN" smtClean="0"/>
              <a:t>The CCLS published a book, </a:t>
            </a:r>
            <a:r>
              <a:rPr lang="en-GB" altLang="zh-CN" i="1" smtClean="0"/>
              <a:t>Comparatives Study on Community Corrections, </a:t>
            </a:r>
            <a:r>
              <a:rPr lang="en-GB" altLang="zh-CN" smtClean="0"/>
              <a:t>which introduces experiences of implementing community corrections in development countries, reviews pilot programs in China and offers suggestions on how to promote and perfect present provisions. </a:t>
            </a:r>
            <a:endParaRPr lang="zh-CN" altLang="en-US" smtClean="0"/>
          </a:p>
        </p:txBody>
      </p:sp>
      <p:sp>
        <p:nvSpPr>
          <p:cNvPr id="33795"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55F5636-B34A-4C84-8C55-6E6C0572C99C}" type="slidenum">
              <a:rPr lang="zh-CN" altLang="en-US">
                <a:cs typeface="宋体"/>
              </a:rPr>
              <a:pPr fontAlgn="base">
                <a:spcBef>
                  <a:spcPct val="0"/>
                </a:spcBef>
                <a:spcAft>
                  <a:spcPct val="0"/>
                </a:spcAft>
                <a:defRPr/>
              </a:pPr>
              <a:t>10</a:t>
            </a:fld>
            <a:endParaRPr lang="en-US" altLang="zh-CN">
              <a:cs typeface="宋体"/>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幻灯片图像占位符 1"/>
          <p:cNvSpPr>
            <a:spLocks noGrp="1" noRot="1" noChangeAspect="1"/>
          </p:cNvSpPr>
          <p:nvPr>
            <p:ph type="sldImg"/>
          </p:nvPr>
        </p:nvSpPr>
        <p:spPr bwMode="auto">
          <a:noFill/>
          <a:ln>
            <a:solidFill>
              <a:srgbClr val="000000"/>
            </a:solidFill>
            <a:miter lim="800000"/>
            <a:headEnd/>
            <a:tailEnd/>
          </a:ln>
        </p:spPr>
      </p:sp>
      <p:sp>
        <p:nvSpPr>
          <p:cNvPr id="35842"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altLang="zh-CN" smtClean="0"/>
          </a:p>
        </p:txBody>
      </p:sp>
      <p:sp>
        <p:nvSpPr>
          <p:cNvPr id="35843" name="灯片编号占位符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21B1B73B-4DDF-4F75-816C-9B4CFE30B93B}" type="slidenum">
              <a:rPr lang="zh-CN" altLang="en-US">
                <a:cs typeface="宋体"/>
              </a:rPr>
              <a:pPr fontAlgn="base">
                <a:spcBef>
                  <a:spcPct val="0"/>
                </a:spcBef>
                <a:spcAft>
                  <a:spcPct val="0"/>
                </a:spcAft>
                <a:defRPr/>
              </a:pPr>
              <a:t>11</a:t>
            </a:fld>
            <a:endParaRPr lang="en-US" altLang="zh-CN">
              <a:cs typeface="宋体"/>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9915465E-E710-46C0-87D4-A855D58FA53C}" type="slidenum">
              <a:rPr lang="zh-CN" altLang="en-US"/>
              <a:pPr>
                <a:defRPr/>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A1E05E0-9EA7-4BB9-A2E4-5EA0780C6D90}" type="slidenum">
              <a:rPr lang="zh-CN" altLang="en-US"/>
              <a:pPr>
                <a:defRPr/>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B4F26D2E-C996-41EB-B01A-AC158D3FD67F}" type="slidenum">
              <a:rPr lang="zh-CN" altLang="en-US"/>
              <a:pPr>
                <a:defRPr/>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41F6D21-332D-4485-BB6D-D23E64AA1114}" type="slidenum">
              <a:rPr lang="zh-CN" altLang="en-US"/>
              <a:pPr>
                <a:defRPr/>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8" name="页脚占位符 4"/>
          <p:cNvSpPr>
            <a:spLocks noGrp="1"/>
          </p:cNvSpPr>
          <p:nvPr>
            <p:ph type="ftr" sz="quarter" idx="11"/>
          </p:nvPr>
        </p:nvSpPr>
        <p:spPr/>
        <p:txBody>
          <a:bodyPr/>
          <a:lstStyle>
            <a:lvl1pPr>
              <a:defRPr/>
            </a:lvl1pPr>
          </a:lstStyle>
          <a:p>
            <a:pPr>
              <a:defRPr/>
            </a:pPr>
            <a:endParaRPr lang="zh-CN" altLang="en-US"/>
          </a:p>
        </p:txBody>
      </p:sp>
      <p:sp>
        <p:nvSpPr>
          <p:cNvPr id="9" name="灯片编号占位符 5"/>
          <p:cNvSpPr>
            <a:spLocks noGrp="1"/>
          </p:cNvSpPr>
          <p:nvPr>
            <p:ph type="sldNum" sz="quarter" idx="12"/>
          </p:nvPr>
        </p:nvSpPr>
        <p:spPr/>
        <p:txBody>
          <a:bodyPr/>
          <a:lstStyle>
            <a:lvl1pPr>
              <a:defRPr/>
            </a:lvl1pPr>
          </a:lstStyle>
          <a:p>
            <a:pPr>
              <a:defRPr/>
            </a:pPr>
            <a:fld id="{3DD44139-B91A-4AD2-AC5F-693E79732340}" type="slidenum">
              <a:rPr lang="zh-CN" altLang="en-US"/>
              <a:pPr>
                <a:defRPr/>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4" name="页脚占位符 4"/>
          <p:cNvSpPr>
            <a:spLocks noGrp="1"/>
          </p:cNvSpPr>
          <p:nvPr>
            <p:ph type="ftr" sz="quarter" idx="11"/>
          </p:nvPr>
        </p:nvSpPr>
        <p:spPr/>
        <p:txBody>
          <a:bodyPr/>
          <a:lstStyle>
            <a:lvl1pPr>
              <a:defRPr/>
            </a:lvl1pPr>
          </a:lstStyle>
          <a:p>
            <a:pPr>
              <a:defRPr/>
            </a:pPr>
            <a:endParaRPr lang="zh-CN" altLang="en-US"/>
          </a:p>
        </p:txBody>
      </p:sp>
      <p:sp>
        <p:nvSpPr>
          <p:cNvPr id="5" name="灯片编号占位符 5"/>
          <p:cNvSpPr>
            <a:spLocks noGrp="1"/>
          </p:cNvSpPr>
          <p:nvPr>
            <p:ph type="sldNum" sz="quarter" idx="12"/>
          </p:nvPr>
        </p:nvSpPr>
        <p:spPr/>
        <p:txBody>
          <a:bodyPr/>
          <a:lstStyle>
            <a:lvl1pPr>
              <a:defRPr/>
            </a:lvl1pPr>
          </a:lstStyle>
          <a:p>
            <a:pPr>
              <a:defRPr/>
            </a:pPr>
            <a:fld id="{9403651C-131C-4F2D-810D-B47A659C1411}" type="slidenum">
              <a:rPr lang="zh-CN" altLang="en-US"/>
              <a:pPr>
                <a:defRPr/>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3" name="页脚占位符 4"/>
          <p:cNvSpPr>
            <a:spLocks noGrp="1"/>
          </p:cNvSpPr>
          <p:nvPr>
            <p:ph type="ftr" sz="quarter" idx="11"/>
          </p:nvPr>
        </p:nvSpPr>
        <p:spPr/>
        <p:txBody>
          <a:bodyPr/>
          <a:lstStyle>
            <a:lvl1pPr>
              <a:defRPr/>
            </a:lvl1pPr>
          </a:lstStyle>
          <a:p>
            <a:pPr>
              <a:defRPr/>
            </a:pPr>
            <a:endParaRPr lang="zh-CN" altLang="en-US"/>
          </a:p>
        </p:txBody>
      </p:sp>
      <p:sp>
        <p:nvSpPr>
          <p:cNvPr id="4" name="灯片编号占位符 5"/>
          <p:cNvSpPr>
            <a:spLocks noGrp="1"/>
          </p:cNvSpPr>
          <p:nvPr>
            <p:ph type="sldNum" sz="quarter" idx="12"/>
          </p:nvPr>
        </p:nvSpPr>
        <p:spPr/>
        <p:txBody>
          <a:bodyPr/>
          <a:lstStyle>
            <a:lvl1pPr>
              <a:defRPr/>
            </a:lvl1pPr>
          </a:lstStyle>
          <a:p>
            <a:pPr>
              <a:defRPr/>
            </a:pPr>
            <a:fld id="{6347F7FA-DB58-4FE3-ABD4-309A63CCE682}" type="slidenum">
              <a:rPr lang="zh-CN" altLang="en-US"/>
              <a:pPr>
                <a:defRPr/>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03C617FB-0B8D-4CD9-93D0-38FAACAD1D9A}" type="slidenum">
              <a:rPr lang="zh-CN" altLang="en-US"/>
              <a:pPr>
                <a:defRPr/>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zh-CN" altLang="en-US" noProof="0"/>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6" name="页脚占位符 4"/>
          <p:cNvSpPr>
            <a:spLocks noGrp="1"/>
          </p:cNvSpPr>
          <p:nvPr>
            <p:ph type="ftr" sz="quarter" idx="11"/>
          </p:nvPr>
        </p:nvSpPr>
        <p:spPr/>
        <p:txBody>
          <a:bodyPr/>
          <a:lstStyle>
            <a:lvl1pPr>
              <a:defRPr/>
            </a:lvl1pPr>
          </a:lstStyle>
          <a:p>
            <a:pPr>
              <a:defRPr/>
            </a:pPr>
            <a:endParaRPr lang="zh-CN" altLang="en-US"/>
          </a:p>
        </p:txBody>
      </p:sp>
      <p:sp>
        <p:nvSpPr>
          <p:cNvPr id="7" name="灯片编号占位符 5"/>
          <p:cNvSpPr>
            <a:spLocks noGrp="1"/>
          </p:cNvSpPr>
          <p:nvPr>
            <p:ph type="sldNum" sz="quarter" idx="12"/>
          </p:nvPr>
        </p:nvSpPr>
        <p:spPr/>
        <p:txBody>
          <a:bodyPr/>
          <a:lstStyle>
            <a:lvl1pPr>
              <a:defRPr/>
            </a:lvl1pPr>
          </a:lstStyle>
          <a:p>
            <a:pPr>
              <a:defRPr/>
            </a:pPr>
            <a:fld id="{540E891B-4096-4845-97CC-6ADAF8ED2B5F}" type="slidenum">
              <a:rPr lang="zh-CN" altLang="en-US"/>
              <a:pPr>
                <a:defRPr/>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46FD559A-2857-4C16-ABF0-75E180EB07D6}" type="slidenum">
              <a:rPr lang="zh-CN" altLang="en-US"/>
              <a:pPr>
                <a:defRPr/>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pPr>
              <a:defRPr/>
            </a:pPr>
            <a:r>
              <a:rPr lang="en-US" altLang="zh-CN"/>
              <a:t>2012/4/23</a:t>
            </a:r>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DBA124BE-F052-487F-80E4-453E08D7E4FA}" type="slidenum">
              <a:rPr lang="zh-CN" altLang="en-US"/>
              <a:pPr>
                <a:defRPr/>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标题占位符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1027" name="文本占位符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ea typeface="+mn-ea"/>
                <a:cs typeface="+mn-cs"/>
              </a:defRPr>
            </a:lvl1pPr>
          </a:lstStyle>
          <a:p>
            <a:pPr>
              <a:defRPr/>
            </a:pPr>
            <a:r>
              <a:rPr lang="en-US" altLang="zh-CN"/>
              <a:t>2012/4/23</a:t>
            </a:r>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ea typeface="+mn-ea"/>
                <a:cs typeface="+mn-cs"/>
              </a:defRPr>
            </a:lvl1pPr>
          </a:lstStyle>
          <a:p>
            <a:pPr>
              <a:defRPr/>
            </a:pPr>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ea typeface="+mn-ea"/>
                <a:cs typeface="+mn-cs"/>
              </a:defRPr>
            </a:lvl1pPr>
          </a:lstStyle>
          <a:p>
            <a:pPr>
              <a:defRPr/>
            </a:pPr>
            <a:fld id="{22DF3B68-4288-44E0-BC33-3B2F24592267}" type="slidenum">
              <a:rPr lang="zh-CN" altLang="en-US"/>
              <a:pPr>
                <a:defRPr/>
              </a:pPr>
              <a:t>‹#›</a:t>
            </a:fld>
            <a:endParaRPr lang="zh-CN" altLang="en-US"/>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宋体"/>
        </a:defRPr>
      </a:lvl1pPr>
      <a:lvl2pPr algn="ctr" rtl="0" eaLnBrk="0" fontAlgn="base" hangingPunct="0">
        <a:spcBef>
          <a:spcPct val="0"/>
        </a:spcBef>
        <a:spcAft>
          <a:spcPct val="0"/>
        </a:spcAft>
        <a:defRPr sz="4400">
          <a:solidFill>
            <a:schemeClr val="tx1"/>
          </a:solidFill>
          <a:latin typeface="Calibri" pitchFamily="34" charset="0"/>
          <a:ea typeface="宋体"/>
          <a:cs typeface="宋体"/>
        </a:defRPr>
      </a:lvl2pPr>
      <a:lvl3pPr algn="ctr" rtl="0" eaLnBrk="0" fontAlgn="base" hangingPunct="0">
        <a:spcBef>
          <a:spcPct val="0"/>
        </a:spcBef>
        <a:spcAft>
          <a:spcPct val="0"/>
        </a:spcAft>
        <a:defRPr sz="4400">
          <a:solidFill>
            <a:schemeClr val="tx1"/>
          </a:solidFill>
          <a:latin typeface="Calibri" pitchFamily="34" charset="0"/>
          <a:ea typeface="宋体"/>
          <a:cs typeface="宋体"/>
        </a:defRPr>
      </a:lvl3pPr>
      <a:lvl4pPr algn="ctr" rtl="0" eaLnBrk="0" fontAlgn="base" hangingPunct="0">
        <a:spcBef>
          <a:spcPct val="0"/>
        </a:spcBef>
        <a:spcAft>
          <a:spcPct val="0"/>
        </a:spcAft>
        <a:defRPr sz="4400">
          <a:solidFill>
            <a:schemeClr val="tx1"/>
          </a:solidFill>
          <a:latin typeface="Calibri" pitchFamily="34" charset="0"/>
          <a:ea typeface="宋体"/>
          <a:cs typeface="宋体"/>
        </a:defRPr>
      </a:lvl4pPr>
      <a:lvl5pPr algn="ctr" rtl="0" eaLnBrk="0" fontAlgn="base" hangingPunct="0">
        <a:spcBef>
          <a:spcPct val="0"/>
        </a:spcBef>
        <a:spcAft>
          <a:spcPct val="0"/>
        </a:spcAft>
        <a:defRPr sz="4400">
          <a:solidFill>
            <a:schemeClr val="tx1"/>
          </a:solidFill>
          <a:latin typeface="Calibri" pitchFamily="34" charset="0"/>
          <a:ea typeface="宋体"/>
          <a:cs typeface="宋体"/>
        </a:defRPr>
      </a:lvl5pPr>
      <a:lvl6pPr marL="457200" algn="ctr" rtl="0" fontAlgn="base">
        <a:spcBef>
          <a:spcPct val="0"/>
        </a:spcBef>
        <a:spcAft>
          <a:spcPct val="0"/>
        </a:spcAft>
        <a:defRPr sz="4400">
          <a:solidFill>
            <a:schemeClr val="tx1"/>
          </a:solidFill>
          <a:latin typeface="Calibri" pitchFamily="34" charset="0"/>
          <a:ea typeface="宋体"/>
          <a:cs typeface="宋体"/>
        </a:defRPr>
      </a:lvl6pPr>
      <a:lvl7pPr marL="914400" algn="ctr" rtl="0" fontAlgn="base">
        <a:spcBef>
          <a:spcPct val="0"/>
        </a:spcBef>
        <a:spcAft>
          <a:spcPct val="0"/>
        </a:spcAft>
        <a:defRPr sz="4400">
          <a:solidFill>
            <a:schemeClr val="tx1"/>
          </a:solidFill>
          <a:latin typeface="Calibri" pitchFamily="34" charset="0"/>
          <a:ea typeface="宋体"/>
          <a:cs typeface="宋体"/>
        </a:defRPr>
      </a:lvl7pPr>
      <a:lvl8pPr marL="1371600" algn="ctr" rtl="0" fontAlgn="base">
        <a:spcBef>
          <a:spcPct val="0"/>
        </a:spcBef>
        <a:spcAft>
          <a:spcPct val="0"/>
        </a:spcAft>
        <a:defRPr sz="4400">
          <a:solidFill>
            <a:schemeClr val="tx1"/>
          </a:solidFill>
          <a:latin typeface="Calibri" pitchFamily="34" charset="0"/>
          <a:ea typeface="宋体"/>
          <a:cs typeface="宋体"/>
        </a:defRPr>
      </a:lvl8pPr>
      <a:lvl9pPr marL="1828800" algn="ctr" rtl="0" fontAlgn="base">
        <a:spcBef>
          <a:spcPct val="0"/>
        </a:spcBef>
        <a:spcAft>
          <a:spcPct val="0"/>
        </a:spcAft>
        <a:defRPr sz="4400">
          <a:solidFill>
            <a:schemeClr val="tx1"/>
          </a:solidFill>
          <a:latin typeface="Calibri" pitchFamily="34" charset="0"/>
          <a:ea typeface="宋体"/>
          <a:cs typeface="宋体"/>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宋体"/>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宋体"/>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宋体"/>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宋体"/>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宋体"/>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3" Type="http://schemas.openxmlformats.org/officeDocument/2006/relationships/image" Target="../media/image3.jpeg"/><Relationship Id="rId7" Type="http://schemas.openxmlformats.org/officeDocument/2006/relationships/image" Target="../media/image7.jpeg"/><Relationship Id="rId12"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png"/><Relationship Id="rId10" Type="http://schemas.openxmlformats.org/officeDocument/2006/relationships/image" Target="../media/image10.jpeg"/><Relationship Id="rId4" Type="http://schemas.openxmlformats.org/officeDocument/2006/relationships/image" Target="../media/image4.jpeg"/><Relationship Id="rId9" Type="http://schemas.openxmlformats.org/officeDocument/2006/relationships/image" Target="../media/image9.jpeg"/><Relationship Id="rId14" Type="http://schemas.openxmlformats.org/officeDocument/2006/relationships/image" Target="../media/image14.jpeg"/></Relationships>
</file>

<file path=ppt/slides/_rels/slide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image" Target="../media/image18.jpeg"/><Relationship Id="rId4" Type="http://schemas.openxmlformats.org/officeDocument/2006/relationships/image" Target="../media/image17.jpeg"/></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20.jpeg"/><Relationship Id="rId4" Type="http://schemas.openxmlformats.org/officeDocument/2006/relationships/image" Target="../media/image19.gif"/></Relationships>
</file>

<file path=ppt/slides/_rels/slide6.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eg"/></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6.jpeg"/><Relationship Id="rId4" Type="http://schemas.openxmlformats.org/officeDocument/2006/relationships/image" Target="../media/image27.jpeg"/></Relationships>
</file>

<file path=ppt/slides/_rels/slide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9.gif"/></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28.jpeg"/><Relationship Id="rId4" Type="http://schemas.openxmlformats.org/officeDocument/2006/relationships/image" Target="../media/image19.gi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标题 1"/>
          <p:cNvSpPr>
            <a:spLocks noGrp="1"/>
          </p:cNvSpPr>
          <p:nvPr>
            <p:ph type="ctrTitle"/>
          </p:nvPr>
        </p:nvSpPr>
        <p:spPr>
          <a:xfrm>
            <a:off x="685800" y="836613"/>
            <a:ext cx="7772400" cy="2763837"/>
          </a:xfrm>
        </p:spPr>
        <p:txBody>
          <a:bodyPr/>
          <a:lstStyle/>
          <a:p>
            <a:pPr eaLnBrk="1" hangingPunct="1"/>
            <a:r>
              <a:rPr lang="en-US" altLang="zh-CN" sz="2400" smtClean="0">
                <a:latin typeface="Times New Roman" pitchFamily="18" charset="0"/>
                <a:cs typeface="Times New Roman" pitchFamily="18" charset="0"/>
              </a:rPr>
              <a:t>Implementing the Salvador Declaration</a:t>
            </a:r>
            <a:r>
              <a:rPr lang="en-US" altLang="zh-CN" sz="2700" smtClean="0">
                <a:latin typeface="Times New Roman" pitchFamily="18" charset="0"/>
                <a:cs typeface="Times New Roman" pitchFamily="18" charset="0"/>
              </a:rPr>
              <a:t/>
            </a:r>
            <a:br>
              <a:rPr lang="en-US" altLang="zh-CN" sz="2700" smtClean="0">
                <a:latin typeface="Times New Roman" pitchFamily="18" charset="0"/>
                <a:cs typeface="Times New Roman" pitchFamily="18" charset="0"/>
              </a:rPr>
            </a:br>
            <a:r>
              <a:rPr lang="en-US" altLang="zh-CN" b="1" smtClean="0"/>
              <a:t/>
            </a:r>
            <a:br>
              <a:rPr lang="en-US" altLang="zh-CN" b="1" smtClean="0"/>
            </a:br>
            <a:r>
              <a:rPr lang="en-US" altLang="zh-CN" sz="2800" smtClean="0">
                <a:solidFill>
                  <a:srgbClr val="FF0000"/>
                </a:solidFill>
                <a:latin typeface="Times New Roman" pitchFamily="18" charset="0"/>
                <a:cs typeface="Times New Roman" pitchFamily="18" charset="0"/>
              </a:rPr>
              <a:t>Effectively utilizing the UN standards and norms on crime prevention and criminal justice</a:t>
            </a:r>
            <a:endParaRPr lang="zh-CN" altLang="en-US" sz="2800" smtClean="0">
              <a:solidFill>
                <a:srgbClr val="FF0000"/>
              </a:solidFill>
              <a:latin typeface="Times New Roman" pitchFamily="18" charset="0"/>
              <a:cs typeface="Times New Roman" pitchFamily="18" charset="0"/>
            </a:endParaRPr>
          </a:p>
        </p:txBody>
      </p:sp>
      <p:sp>
        <p:nvSpPr>
          <p:cNvPr id="15362" name="副标题 2"/>
          <p:cNvSpPr>
            <a:spLocks noGrp="1"/>
          </p:cNvSpPr>
          <p:nvPr>
            <p:ph type="subTitle" idx="1"/>
          </p:nvPr>
        </p:nvSpPr>
        <p:spPr/>
        <p:txBody>
          <a:bodyPr/>
          <a:lstStyle/>
          <a:p>
            <a:pPr eaLnBrk="1" hangingPunct="1"/>
            <a:r>
              <a:rPr lang="en-US" altLang="zh-CN" sz="1900" smtClean="0">
                <a:solidFill>
                  <a:schemeClr val="tx1"/>
                </a:solidFill>
                <a:latin typeface="Times New Roman" pitchFamily="18" charset="0"/>
                <a:cs typeface="Times New Roman" pitchFamily="18" charset="0"/>
              </a:rPr>
              <a:t>Prepared for the PNI workshop at the</a:t>
            </a:r>
          </a:p>
          <a:p>
            <a:pPr eaLnBrk="1" hangingPunct="1"/>
            <a:r>
              <a:rPr lang="en-US" altLang="zh-CN" sz="1900" smtClean="0">
                <a:solidFill>
                  <a:schemeClr val="tx1"/>
                </a:solidFill>
                <a:latin typeface="Times New Roman" pitchFamily="18" charset="0"/>
                <a:cs typeface="Times New Roman" pitchFamily="18" charset="0"/>
              </a:rPr>
              <a:t>21st UN Commission on Crime Prevention and Criminal Justice</a:t>
            </a:r>
          </a:p>
          <a:p>
            <a:pPr eaLnBrk="1" hangingPunct="1"/>
            <a:endParaRPr lang="en-US" altLang="zh-CN" sz="1900" smtClean="0">
              <a:solidFill>
                <a:schemeClr val="tx1"/>
              </a:solidFill>
              <a:latin typeface="Times New Roman" pitchFamily="18" charset="0"/>
              <a:cs typeface="Times New Roman" pitchFamily="18" charset="0"/>
            </a:endParaRPr>
          </a:p>
          <a:p>
            <a:pPr eaLnBrk="1" hangingPunct="1"/>
            <a:r>
              <a:rPr lang="en-US" altLang="zh-CN" sz="2000" i="1" smtClean="0">
                <a:solidFill>
                  <a:schemeClr val="tx1"/>
                </a:solidFill>
                <a:latin typeface="Times New Roman" pitchFamily="18" charset="0"/>
                <a:cs typeface="Times New Roman" pitchFamily="18" charset="0"/>
              </a:rPr>
              <a:t>Vienna Monday 23 April 2012</a:t>
            </a:r>
            <a:endParaRPr lang="zh-CN" altLang="en-US" sz="2000" i="1" smtClean="0">
              <a:solidFill>
                <a:schemeClr val="tx1"/>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标题 1"/>
          <p:cNvSpPr>
            <a:spLocks noGrp="1"/>
          </p:cNvSpPr>
          <p:nvPr>
            <p:ph type="title"/>
          </p:nvPr>
        </p:nvSpPr>
        <p:spPr/>
        <p:txBody>
          <a:bodyPr/>
          <a:lstStyle/>
          <a:p>
            <a:pPr eaLnBrk="1" hangingPunct="1"/>
            <a:endParaRPr lang="zh-CN" altLang="en-US" sz="3200" smtClean="0">
              <a:latin typeface="Times New Roman" pitchFamily="18" charset="0"/>
              <a:cs typeface="Times New Roman" pitchFamily="18" charset="0"/>
            </a:endParaRPr>
          </a:p>
        </p:txBody>
      </p:sp>
      <p:sp>
        <p:nvSpPr>
          <p:cNvPr id="16386" name="内容占位符 2"/>
          <p:cNvSpPr>
            <a:spLocks noGrp="1"/>
          </p:cNvSpPr>
          <p:nvPr>
            <p:ph idx="1"/>
          </p:nvPr>
        </p:nvSpPr>
        <p:spPr>
          <a:xfrm>
            <a:off x="468313" y="1484313"/>
            <a:ext cx="8229600" cy="4670425"/>
          </a:xfrm>
        </p:spPr>
        <p:txBody>
          <a:bodyPr/>
          <a:lstStyle/>
          <a:p>
            <a:pPr algn="ctr" eaLnBrk="1" hangingPunct="1">
              <a:lnSpc>
                <a:spcPct val="90000"/>
              </a:lnSpc>
              <a:buFont typeface="Arial" charset="0"/>
              <a:buNone/>
            </a:pPr>
            <a:r>
              <a:rPr lang="en-US" altLang="zh-CN" sz="2600" smtClean="0">
                <a:solidFill>
                  <a:srgbClr val="FF0000"/>
                </a:solidFill>
                <a:latin typeface="Times New Roman" pitchFamily="18" charset="0"/>
                <a:cs typeface="Times New Roman" pitchFamily="18" charset="0"/>
              </a:rPr>
              <a:t>THIS PRESENTATION</a:t>
            </a:r>
          </a:p>
          <a:p>
            <a:pPr eaLnBrk="1" hangingPunct="1">
              <a:lnSpc>
                <a:spcPct val="90000"/>
              </a:lnSpc>
              <a:buFont typeface="Arial" charset="0"/>
              <a:buNone/>
            </a:pPr>
            <a:endParaRPr lang="en-US" altLang="zh-CN" sz="2200" smtClean="0">
              <a:latin typeface="Times New Roman" pitchFamily="18" charset="0"/>
              <a:cs typeface="Times New Roman" pitchFamily="18" charset="0"/>
            </a:endParaRPr>
          </a:p>
          <a:p>
            <a:pPr algn="just" eaLnBrk="1" hangingPunct="1">
              <a:lnSpc>
                <a:spcPct val="90000"/>
              </a:lnSpc>
              <a:buFont typeface="Arial" charset="0"/>
              <a:buBlip>
                <a:blip r:embed="rId3"/>
              </a:buBlip>
            </a:pPr>
            <a:r>
              <a:rPr lang="en-US" altLang="zh-CN" sz="1900" smtClean="0">
                <a:latin typeface="Times New Roman" pitchFamily="18" charset="0"/>
                <a:cs typeface="Times New Roman" pitchFamily="18" charset="0"/>
              </a:rPr>
              <a:t>Highlights the valuable work that the PNI has been doing in respect of the </a:t>
            </a:r>
            <a:r>
              <a:rPr lang="en-US" altLang="zh-CN" sz="1900" i="1" smtClean="0">
                <a:latin typeface="Times New Roman" pitchFamily="18" charset="0"/>
                <a:cs typeface="Times New Roman" pitchFamily="18" charset="0"/>
              </a:rPr>
              <a:t>Salvador</a:t>
            </a:r>
            <a:r>
              <a:rPr lang="en-US" altLang="zh-CN" sz="1900" smtClean="0">
                <a:latin typeface="Times New Roman" pitchFamily="18" charset="0"/>
                <a:cs typeface="Times New Roman" pitchFamily="18" charset="0"/>
              </a:rPr>
              <a:t> </a:t>
            </a:r>
            <a:r>
              <a:rPr lang="en-US" altLang="zh-CN" sz="1900" i="1" smtClean="0">
                <a:latin typeface="Times New Roman" pitchFamily="18" charset="0"/>
                <a:cs typeface="Times New Roman" pitchFamily="18" charset="0"/>
              </a:rPr>
              <a:t>Declaration</a:t>
            </a:r>
            <a:r>
              <a:rPr lang="en-US" altLang="zh-CN" sz="1900" smtClean="0">
                <a:latin typeface="Times New Roman" pitchFamily="18" charset="0"/>
                <a:cs typeface="Times New Roman" pitchFamily="18" charset="0"/>
              </a:rPr>
              <a:t> paragraphs that deal with effective utilization of the UN standards and norms on crime prevention and criminal (</a:t>
            </a:r>
            <a:r>
              <a:rPr lang="en-US" altLang="zh-CN" sz="1900" smtClean="0"/>
              <a:t>OPs 1-4, 33-35, 43-44, 48-49, 51-52</a:t>
            </a:r>
            <a:r>
              <a:rPr lang="en-US" altLang="zh-CN" sz="1900" smtClean="0">
                <a:latin typeface="Times New Roman" pitchFamily="18" charset="0"/>
                <a:cs typeface="Times New Roman" pitchFamily="18" charset="0"/>
              </a:rPr>
              <a:t>). </a:t>
            </a:r>
          </a:p>
          <a:p>
            <a:pPr algn="just" eaLnBrk="1" hangingPunct="1">
              <a:lnSpc>
                <a:spcPct val="90000"/>
              </a:lnSpc>
              <a:buFont typeface="Arial" charset="0"/>
              <a:buNone/>
            </a:pPr>
            <a:r>
              <a:rPr lang="en-US" altLang="zh-CN" sz="1900" smtClean="0">
                <a:latin typeface="Times New Roman" pitchFamily="18" charset="0"/>
                <a:cs typeface="Times New Roman" pitchFamily="18" charset="0"/>
              </a:rPr>
              <a:t>These paragraphs urge Member States to</a:t>
            </a:r>
          </a:p>
          <a:p>
            <a:pPr algn="just" eaLnBrk="1" hangingPunct="1">
              <a:lnSpc>
                <a:spcPct val="90000"/>
              </a:lnSpc>
              <a:buFontTx/>
              <a:buAutoNum type="circleNumDbPlain"/>
            </a:pPr>
            <a:r>
              <a:rPr lang="en-US" altLang="zh-CN" sz="1900" smtClean="0">
                <a:latin typeface="Times New Roman" pitchFamily="18" charset="0"/>
                <a:cs typeface="Times New Roman" pitchFamily="18" charset="0"/>
              </a:rPr>
              <a:t>    strengthen public-private partnerships in preventing and countering crime </a:t>
            </a:r>
          </a:p>
          <a:p>
            <a:pPr algn="just" eaLnBrk="1" hangingPunct="1">
              <a:lnSpc>
                <a:spcPct val="90000"/>
              </a:lnSpc>
              <a:buFontTx/>
              <a:buAutoNum type="circleNumDbPlain"/>
            </a:pPr>
            <a:r>
              <a:rPr lang="en-US" altLang="zh-CN" sz="1900" smtClean="0">
                <a:latin typeface="Times New Roman" pitchFamily="18" charset="0"/>
                <a:cs typeface="Times New Roman" pitchFamily="18" charset="0"/>
              </a:rPr>
              <a:t>    take measures to promote wider education and awareness of the UN standards and norms in crime prevention and criminal justice</a:t>
            </a:r>
          </a:p>
          <a:p>
            <a:pPr algn="just" eaLnBrk="1" hangingPunct="1">
              <a:lnSpc>
                <a:spcPct val="90000"/>
              </a:lnSpc>
              <a:buFontTx/>
              <a:buAutoNum type="circleNumDbPlain"/>
            </a:pPr>
            <a:r>
              <a:rPr lang="en-US" altLang="zh-CN" sz="1900" smtClean="0">
                <a:latin typeface="Times New Roman" pitchFamily="18" charset="0"/>
                <a:cs typeface="Times New Roman" pitchFamily="18" charset="0"/>
              </a:rPr>
              <a:t>   promote appropriate training of officials entrusted with upholding the rule of law</a:t>
            </a:r>
          </a:p>
          <a:p>
            <a:pPr algn="just" eaLnBrk="1" hangingPunct="1">
              <a:lnSpc>
                <a:spcPct val="90000"/>
              </a:lnSpc>
              <a:buFontTx/>
              <a:buAutoNum type="circleNumDbPlain"/>
            </a:pPr>
            <a:r>
              <a:rPr lang="en-US" altLang="zh-CN" sz="1900" smtClean="0">
                <a:latin typeface="Times New Roman" pitchFamily="18" charset="0"/>
                <a:cs typeface="Times New Roman" pitchFamily="18" charset="0"/>
              </a:rPr>
              <a:t>effectively use UN standards and norms in  penitentiary administration</a:t>
            </a:r>
          </a:p>
          <a:p>
            <a:pPr algn="just" eaLnBrk="1" hangingPunct="1">
              <a:lnSpc>
                <a:spcPct val="90000"/>
              </a:lnSpc>
              <a:buFontTx/>
              <a:buAutoNum type="circleNumDbPlain"/>
            </a:pPr>
            <a:r>
              <a:rPr lang="en-US" altLang="zh-CN" sz="1900" smtClean="0">
                <a:latin typeface="Times New Roman" pitchFamily="18" charset="0"/>
                <a:cs typeface="Times New Roman" pitchFamily="18" charset="0"/>
              </a:rPr>
              <a:t>   reinforce alternatives to imprisonment such as community service and restorative justice.</a:t>
            </a:r>
            <a:endParaRPr lang="zh-CN" altLang="en-US" sz="1900" smtClean="0">
              <a:latin typeface="Times New Roman" pitchFamily="18" charset="0"/>
              <a:cs typeface="Times New Roman" pitchFamily="18" charset="0"/>
            </a:endParaRPr>
          </a:p>
        </p:txBody>
      </p:sp>
      <p:pic>
        <p:nvPicPr>
          <p:cNvPr id="16387" name="图片 3" descr="360截图20120313154642538.jpg"/>
          <p:cNvPicPr>
            <a:picLocks noChangeAspect="1"/>
          </p:cNvPicPr>
          <p:nvPr/>
        </p:nvPicPr>
        <p:blipFill>
          <a:blip r:embed="rId4"/>
          <a:srcRect/>
          <a:stretch>
            <a:fillRect/>
          </a:stretch>
        </p:blipFill>
        <p:spPr bwMode="auto">
          <a:xfrm>
            <a:off x="395288" y="260350"/>
            <a:ext cx="8353425" cy="1162050"/>
          </a:xfrm>
          <a:prstGeom prst="rect">
            <a:avLst/>
          </a:prstGeom>
          <a:noFill/>
          <a:ln w="9525">
            <a:noFill/>
            <a:miter lim="800000"/>
            <a:headEnd/>
            <a:tailEnd/>
          </a:ln>
        </p:spPr>
      </p:pic>
      <p:sp>
        <p:nvSpPr>
          <p:cNvPr id="5" name="日期占位符 4"/>
          <p:cNvSpPr>
            <a:spLocks noGrp="1"/>
          </p:cNvSpPr>
          <p:nvPr>
            <p:ph type="dt" sz="quarter" idx="10"/>
          </p:nvPr>
        </p:nvSpPr>
        <p:spPr/>
        <p:txBody>
          <a:bodyPr/>
          <a:lstStyle/>
          <a:p>
            <a:pPr>
              <a:defRPr/>
            </a:pPr>
            <a:r>
              <a:rPr lang="en-US" altLang="zh-CN"/>
              <a:t>2012/4/23</a:t>
            </a:r>
            <a:endParaRPr lang="zh-CN" altLang="en-US"/>
          </a:p>
        </p:txBody>
      </p:sp>
      <p:sp>
        <p:nvSpPr>
          <p:cNvPr id="6" name="灯片编号占位符 5"/>
          <p:cNvSpPr>
            <a:spLocks noGrp="1"/>
          </p:cNvSpPr>
          <p:nvPr>
            <p:ph type="sldNum" sz="quarter" idx="12"/>
          </p:nvPr>
        </p:nvSpPr>
        <p:spPr/>
        <p:txBody>
          <a:bodyPr/>
          <a:lstStyle/>
          <a:p>
            <a:pPr>
              <a:defRPr/>
            </a:pPr>
            <a:fld id="{DB9E2807-AA82-4A8D-ABE9-7042175D0DD3}" type="slidenum">
              <a:rPr lang="zh-CN" altLang="en-US"/>
              <a:pPr>
                <a:defRPr/>
              </a:pPr>
              <a:t>2</a:t>
            </a:fld>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标题 1"/>
          <p:cNvSpPr>
            <a:spLocks noGrp="1"/>
          </p:cNvSpPr>
          <p:nvPr>
            <p:ph type="title"/>
          </p:nvPr>
        </p:nvSpPr>
        <p:spPr/>
        <p:txBody>
          <a:bodyPr/>
          <a:lstStyle/>
          <a:p>
            <a:pPr eaLnBrk="1" hangingPunct="1"/>
            <a:r>
              <a:rPr lang="en-US" altLang="zh-CN" sz="2800" smtClean="0">
                <a:solidFill>
                  <a:srgbClr val="FF0000"/>
                </a:solidFill>
                <a:latin typeface="Times New Roman" pitchFamily="18" charset="0"/>
                <a:cs typeface="Times New Roman" pitchFamily="18" charset="0"/>
              </a:rPr>
              <a:t>Publications, projects and research</a:t>
            </a:r>
            <a:endParaRPr lang="zh-CN" altLang="en-US" sz="2800" smtClean="0"/>
          </a:p>
        </p:txBody>
      </p:sp>
      <p:pic>
        <p:nvPicPr>
          <p:cNvPr id="18434" name="内容占位符 3" descr="ICPClogo.jpg"/>
          <p:cNvPicPr>
            <a:picLocks noGrp="1" noChangeAspect="1"/>
          </p:cNvPicPr>
          <p:nvPr>
            <p:ph idx="1"/>
          </p:nvPr>
        </p:nvPicPr>
        <p:blipFill>
          <a:blip r:embed="rId3"/>
          <a:srcRect/>
          <a:stretch>
            <a:fillRect/>
          </a:stretch>
        </p:blipFill>
        <p:spPr>
          <a:xfrm>
            <a:off x="2484438" y="2060575"/>
            <a:ext cx="723900" cy="685800"/>
          </a:xfrm>
        </p:spPr>
      </p:pic>
      <p:pic>
        <p:nvPicPr>
          <p:cNvPr id="18435" name="图片 4" descr="UNAFEIlogo.jpg"/>
          <p:cNvPicPr>
            <a:picLocks noChangeAspect="1"/>
          </p:cNvPicPr>
          <p:nvPr/>
        </p:nvPicPr>
        <p:blipFill>
          <a:blip r:embed="rId4"/>
          <a:srcRect/>
          <a:stretch>
            <a:fillRect/>
          </a:stretch>
        </p:blipFill>
        <p:spPr bwMode="auto">
          <a:xfrm>
            <a:off x="971550" y="1916113"/>
            <a:ext cx="936625" cy="954087"/>
          </a:xfrm>
          <a:prstGeom prst="rect">
            <a:avLst/>
          </a:prstGeom>
          <a:noFill/>
          <a:ln w="9525">
            <a:noFill/>
            <a:miter lim="800000"/>
            <a:headEnd/>
            <a:tailEnd/>
          </a:ln>
        </p:spPr>
      </p:pic>
      <p:pic>
        <p:nvPicPr>
          <p:cNvPr id="18436" name="图片 5" descr="UNAFRIlogo.jpg"/>
          <p:cNvPicPr>
            <a:picLocks noChangeAspect="1"/>
          </p:cNvPicPr>
          <p:nvPr/>
        </p:nvPicPr>
        <p:blipFill>
          <a:blip r:embed="rId5"/>
          <a:srcRect/>
          <a:stretch>
            <a:fillRect/>
          </a:stretch>
        </p:blipFill>
        <p:spPr bwMode="auto">
          <a:xfrm>
            <a:off x="1476375" y="3284538"/>
            <a:ext cx="914400" cy="723900"/>
          </a:xfrm>
          <a:prstGeom prst="rect">
            <a:avLst/>
          </a:prstGeom>
          <a:noFill/>
          <a:ln w="9525">
            <a:noFill/>
            <a:miter lim="800000"/>
            <a:headEnd/>
            <a:tailEnd/>
          </a:ln>
        </p:spPr>
      </p:pic>
      <p:pic>
        <p:nvPicPr>
          <p:cNvPr id="18437" name="图片 6" descr="ILANUDlogo.jpg"/>
          <p:cNvPicPr>
            <a:picLocks noChangeAspect="1"/>
          </p:cNvPicPr>
          <p:nvPr/>
        </p:nvPicPr>
        <p:blipFill>
          <a:blip r:embed="rId6"/>
          <a:srcRect/>
          <a:stretch>
            <a:fillRect/>
          </a:stretch>
        </p:blipFill>
        <p:spPr bwMode="auto">
          <a:xfrm>
            <a:off x="900113" y="4292600"/>
            <a:ext cx="936625" cy="1008063"/>
          </a:xfrm>
          <a:prstGeom prst="rect">
            <a:avLst/>
          </a:prstGeom>
          <a:noFill/>
          <a:ln w="9525">
            <a:noFill/>
            <a:miter lim="800000"/>
            <a:headEnd/>
            <a:tailEnd/>
          </a:ln>
        </p:spPr>
      </p:pic>
      <p:pic>
        <p:nvPicPr>
          <p:cNvPr id="18438" name="图片 7" descr="UNICRIlogo.jpg"/>
          <p:cNvPicPr>
            <a:picLocks noChangeAspect="1"/>
          </p:cNvPicPr>
          <p:nvPr/>
        </p:nvPicPr>
        <p:blipFill>
          <a:blip r:embed="rId7"/>
          <a:srcRect/>
          <a:stretch>
            <a:fillRect/>
          </a:stretch>
        </p:blipFill>
        <p:spPr bwMode="auto">
          <a:xfrm>
            <a:off x="4211638" y="1844675"/>
            <a:ext cx="2682875" cy="863600"/>
          </a:xfrm>
          <a:prstGeom prst="rect">
            <a:avLst/>
          </a:prstGeom>
          <a:noFill/>
          <a:ln w="9525">
            <a:noFill/>
            <a:miter lim="800000"/>
            <a:headEnd/>
            <a:tailEnd/>
          </a:ln>
        </p:spPr>
      </p:pic>
      <p:pic>
        <p:nvPicPr>
          <p:cNvPr id="18439" name="图片 8" descr="ISSlogo.jpg"/>
          <p:cNvPicPr>
            <a:picLocks noChangeAspect="1"/>
          </p:cNvPicPr>
          <p:nvPr/>
        </p:nvPicPr>
        <p:blipFill>
          <a:blip r:embed="rId8"/>
          <a:srcRect/>
          <a:stretch>
            <a:fillRect/>
          </a:stretch>
        </p:blipFill>
        <p:spPr bwMode="auto">
          <a:xfrm>
            <a:off x="7524750" y="1412875"/>
            <a:ext cx="774700" cy="723900"/>
          </a:xfrm>
          <a:prstGeom prst="rect">
            <a:avLst/>
          </a:prstGeom>
          <a:noFill/>
          <a:ln w="9525">
            <a:noFill/>
            <a:miter lim="800000"/>
            <a:headEnd/>
            <a:tailEnd/>
          </a:ln>
        </p:spPr>
      </p:pic>
      <p:pic>
        <p:nvPicPr>
          <p:cNvPr id="18440" name="图片 9" descr="KIClogo.jpg"/>
          <p:cNvPicPr>
            <a:picLocks noChangeAspect="1"/>
          </p:cNvPicPr>
          <p:nvPr/>
        </p:nvPicPr>
        <p:blipFill>
          <a:blip r:embed="rId9"/>
          <a:srcRect/>
          <a:stretch>
            <a:fillRect/>
          </a:stretch>
        </p:blipFill>
        <p:spPr bwMode="auto">
          <a:xfrm>
            <a:off x="2124075" y="4581525"/>
            <a:ext cx="1122363" cy="503238"/>
          </a:xfrm>
          <a:prstGeom prst="rect">
            <a:avLst/>
          </a:prstGeom>
          <a:noFill/>
          <a:ln w="9525">
            <a:noFill/>
            <a:miter lim="800000"/>
            <a:headEnd/>
            <a:tailEnd/>
          </a:ln>
        </p:spPr>
      </p:pic>
      <p:pic>
        <p:nvPicPr>
          <p:cNvPr id="18441" name="图片 10" descr="rwi-logo2.jpg"/>
          <p:cNvPicPr>
            <a:picLocks noChangeAspect="1"/>
          </p:cNvPicPr>
          <p:nvPr/>
        </p:nvPicPr>
        <p:blipFill>
          <a:blip r:embed="rId10"/>
          <a:srcRect/>
          <a:stretch>
            <a:fillRect/>
          </a:stretch>
        </p:blipFill>
        <p:spPr bwMode="auto">
          <a:xfrm>
            <a:off x="4859338" y="3068638"/>
            <a:ext cx="1670050" cy="1042987"/>
          </a:xfrm>
          <a:prstGeom prst="rect">
            <a:avLst/>
          </a:prstGeom>
          <a:noFill/>
          <a:ln w="9525">
            <a:noFill/>
            <a:miter lim="800000"/>
            <a:headEnd/>
            <a:tailEnd/>
          </a:ln>
        </p:spPr>
      </p:pic>
      <p:pic>
        <p:nvPicPr>
          <p:cNvPr id="18442" name="图片 12" descr="NAUSSlogo.jpg"/>
          <p:cNvPicPr>
            <a:picLocks noChangeAspect="1"/>
          </p:cNvPicPr>
          <p:nvPr/>
        </p:nvPicPr>
        <p:blipFill>
          <a:blip r:embed="rId11"/>
          <a:srcRect/>
          <a:stretch>
            <a:fillRect/>
          </a:stretch>
        </p:blipFill>
        <p:spPr bwMode="auto">
          <a:xfrm>
            <a:off x="3419475" y="2754313"/>
            <a:ext cx="647700" cy="998537"/>
          </a:xfrm>
          <a:prstGeom prst="rect">
            <a:avLst/>
          </a:prstGeom>
          <a:noFill/>
          <a:ln w="9525">
            <a:noFill/>
            <a:miter lim="800000"/>
            <a:headEnd/>
            <a:tailEnd/>
          </a:ln>
        </p:spPr>
      </p:pic>
      <p:pic>
        <p:nvPicPr>
          <p:cNvPr id="18443" name="图片 14" descr="CCLS_BNU_logo_w56.jpg"/>
          <p:cNvPicPr>
            <a:picLocks noChangeAspect="1"/>
          </p:cNvPicPr>
          <p:nvPr/>
        </p:nvPicPr>
        <p:blipFill>
          <a:blip r:embed="rId12"/>
          <a:srcRect/>
          <a:stretch>
            <a:fillRect/>
          </a:stretch>
        </p:blipFill>
        <p:spPr bwMode="auto">
          <a:xfrm>
            <a:off x="3563938" y="4868863"/>
            <a:ext cx="863600" cy="863600"/>
          </a:xfrm>
          <a:prstGeom prst="rect">
            <a:avLst/>
          </a:prstGeom>
          <a:noFill/>
          <a:ln w="9525">
            <a:noFill/>
            <a:miter lim="800000"/>
            <a:headEnd/>
            <a:tailEnd/>
          </a:ln>
        </p:spPr>
      </p:pic>
      <p:pic>
        <p:nvPicPr>
          <p:cNvPr id="18444" name="图片 15" descr="ISICSlogo.jpg"/>
          <p:cNvPicPr>
            <a:picLocks noChangeAspect="1"/>
          </p:cNvPicPr>
          <p:nvPr/>
        </p:nvPicPr>
        <p:blipFill>
          <a:blip r:embed="rId13"/>
          <a:srcRect/>
          <a:stretch>
            <a:fillRect/>
          </a:stretch>
        </p:blipFill>
        <p:spPr bwMode="auto">
          <a:xfrm>
            <a:off x="5292725" y="4508500"/>
            <a:ext cx="1079500" cy="1081088"/>
          </a:xfrm>
          <a:prstGeom prst="rect">
            <a:avLst/>
          </a:prstGeom>
          <a:noFill/>
          <a:ln w="9525">
            <a:noFill/>
            <a:miter lim="800000"/>
            <a:headEnd/>
            <a:tailEnd/>
          </a:ln>
        </p:spPr>
      </p:pic>
      <p:pic>
        <p:nvPicPr>
          <p:cNvPr id="18445" name="图片 16" descr="ICARlogo.jpg"/>
          <p:cNvPicPr>
            <a:picLocks noChangeAspect="1"/>
          </p:cNvPicPr>
          <p:nvPr/>
        </p:nvPicPr>
        <p:blipFill>
          <a:blip r:embed="rId14"/>
          <a:srcRect/>
          <a:stretch>
            <a:fillRect/>
          </a:stretch>
        </p:blipFill>
        <p:spPr bwMode="auto">
          <a:xfrm>
            <a:off x="6732588" y="4581525"/>
            <a:ext cx="1911350" cy="1223963"/>
          </a:xfrm>
          <a:prstGeom prst="rect">
            <a:avLst/>
          </a:prstGeom>
          <a:noFill/>
          <a:ln w="9525">
            <a:noFill/>
            <a:miter lim="800000"/>
            <a:headEnd/>
            <a:tailEnd/>
          </a:ln>
        </p:spPr>
      </p:pic>
      <p:sp>
        <p:nvSpPr>
          <p:cNvPr id="18" name="日期占位符 17"/>
          <p:cNvSpPr>
            <a:spLocks noGrp="1"/>
          </p:cNvSpPr>
          <p:nvPr>
            <p:ph type="dt" sz="quarter" idx="10"/>
          </p:nvPr>
        </p:nvSpPr>
        <p:spPr/>
        <p:txBody>
          <a:bodyPr/>
          <a:lstStyle/>
          <a:p>
            <a:pPr>
              <a:defRPr/>
            </a:pPr>
            <a:r>
              <a:rPr lang="en-US" altLang="zh-CN"/>
              <a:t>2012/4/23</a:t>
            </a:r>
            <a:endParaRPr lang="zh-CN" altLang="en-US"/>
          </a:p>
        </p:txBody>
      </p:sp>
      <p:sp>
        <p:nvSpPr>
          <p:cNvPr id="19" name="灯片编号占位符 18"/>
          <p:cNvSpPr>
            <a:spLocks noGrp="1"/>
          </p:cNvSpPr>
          <p:nvPr>
            <p:ph type="sldNum" sz="quarter" idx="12"/>
          </p:nvPr>
        </p:nvSpPr>
        <p:spPr/>
        <p:txBody>
          <a:bodyPr/>
          <a:lstStyle/>
          <a:p>
            <a:pPr>
              <a:defRPr/>
            </a:pPr>
            <a:fld id="{391E07BD-7B4A-40D8-AED2-0F668ED07FA2}" type="slidenum">
              <a:rPr lang="zh-CN" altLang="en-US"/>
              <a:pPr>
                <a:defRPr/>
              </a:pPr>
              <a:t>3</a:t>
            </a:fld>
            <a:endParaRPr lang="zh-CN" altLang="en-US"/>
          </a:p>
        </p:txBody>
      </p:sp>
      <p:pic>
        <p:nvPicPr>
          <p:cNvPr id="18448" name="Picture 2"/>
          <p:cNvPicPr>
            <a:picLocks noChangeAspect="1" noChangeArrowheads="1"/>
          </p:cNvPicPr>
          <p:nvPr/>
        </p:nvPicPr>
        <p:blipFill>
          <a:blip r:embed="rId15"/>
          <a:srcRect/>
          <a:stretch>
            <a:fillRect/>
          </a:stretch>
        </p:blipFill>
        <p:spPr bwMode="auto">
          <a:xfrm>
            <a:off x="6732588" y="2708275"/>
            <a:ext cx="1538287" cy="15081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标题 1"/>
          <p:cNvSpPr>
            <a:spLocks noGrp="1"/>
          </p:cNvSpPr>
          <p:nvPr>
            <p:ph type="title"/>
          </p:nvPr>
        </p:nvSpPr>
        <p:spPr/>
        <p:txBody>
          <a:bodyPr/>
          <a:lstStyle/>
          <a:p>
            <a:pPr eaLnBrk="1" hangingPunct="1"/>
            <a:r>
              <a:rPr lang="en-US" altLang="zh-CN" sz="3200" smtClean="0">
                <a:solidFill>
                  <a:srgbClr val="FF0000"/>
                </a:solidFill>
                <a:latin typeface="Times New Roman" pitchFamily="18" charset="0"/>
                <a:cs typeface="Times New Roman" pitchFamily="18" charset="0"/>
              </a:rPr>
              <a:t>Strengthen Public-Private Partnerships</a:t>
            </a:r>
            <a:endParaRPr lang="zh-CN" altLang="en-US" sz="3200" smtClean="0">
              <a:solidFill>
                <a:srgbClr val="FF0000"/>
              </a:solidFill>
            </a:endParaRPr>
          </a:p>
        </p:txBody>
      </p:sp>
      <p:sp>
        <p:nvSpPr>
          <p:cNvPr id="20482" name="内容占位符 4"/>
          <p:cNvSpPr>
            <a:spLocks noGrp="1"/>
          </p:cNvSpPr>
          <p:nvPr>
            <p:ph idx="1"/>
          </p:nvPr>
        </p:nvSpPr>
        <p:spPr>
          <a:xfrm>
            <a:off x="457200" y="1600200"/>
            <a:ext cx="4475163" cy="4133850"/>
          </a:xfrm>
        </p:spPr>
        <p:txBody>
          <a:bodyPr/>
          <a:lstStyle/>
          <a:p>
            <a:pPr eaLnBrk="1" hangingPunct="1">
              <a:buFont typeface="Arial" charset="0"/>
              <a:buNone/>
            </a:pPr>
            <a:endParaRPr lang="en-US" altLang="zh-CN" smtClean="0"/>
          </a:p>
          <a:p>
            <a:pPr eaLnBrk="1" hangingPunct="1">
              <a:buFont typeface="Arial" charset="0"/>
              <a:buNone/>
            </a:pPr>
            <a:endParaRPr lang="en-US" altLang="zh-CN" smtClean="0">
              <a:latin typeface="Times New Roman" pitchFamily="18" charset="0"/>
              <a:cs typeface="Times New Roman" pitchFamily="18" charset="0"/>
            </a:endParaRPr>
          </a:p>
          <a:p>
            <a:pPr eaLnBrk="1" hangingPunct="1">
              <a:buFont typeface="Arial" charset="0"/>
              <a:buNone/>
            </a:pPr>
            <a:r>
              <a:rPr lang="en-US" altLang="zh-CN" sz="2400" smtClean="0">
                <a:latin typeface="Times New Roman" pitchFamily="18" charset="0"/>
                <a:cs typeface="Times New Roman" pitchFamily="18" charset="0"/>
              </a:rPr>
              <a:t>Public Private Partnership (PPP) initiative</a:t>
            </a:r>
          </a:p>
          <a:p>
            <a:pPr eaLnBrk="1" hangingPunct="1">
              <a:buFont typeface="Arial" charset="0"/>
              <a:buNone/>
            </a:pPr>
            <a:endParaRPr lang="en-US" altLang="zh-CN" sz="2400" smtClean="0">
              <a:latin typeface="Times New Roman" pitchFamily="18" charset="0"/>
              <a:cs typeface="Times New Roman" pitchFamily="18" charset="0"/>
            </a:endParaRPr>
          </a:p>
        </p:txBody>
      </p:sp>
      <p:pic>
        <p:nvPicPr>
          <p:cNvPr id="20483" name="图片 6" descr="360截图20120313163648797.jpg"/>
          <p:cNvPicPr>
            <a:picLocks noChangeAspect="1"/>
          </p:cNvPicPr>
          <p:nvPr/>
        </p:nvPicPr>
        <p:blipFill>
          <a:blip r:embed="rId3"/>
          <a:srcRect/>
          <a:stretch>
            <a:fillRect/>
          </a:stretch>
        </p:blipFill>
        <p:spPr bwMode="auto">
          <a:xfrm>
            <a:off x="468313" y="1412875"/>
            <a:ext cx="2879725" cy="792163"/>
          </a:xfrm>
          <a:prstGeom prst="rect">
            <a:avLst/>
          </a:prstGeom>
          <a:noFill/>
          <a:ln w="9525">
            <a:noFill/>
            <a:miter lim="800000"/>
            <a:headEnd/>
            <a:tailEnd/>
          </a:ln>
        </p:spPr>
      </p:pic>
      <p:pic>
        <p:nvPicPr>
          <p:cNvPr id="20484" name="图片 7" descr="ppp_soft_targets.jpg"/>
          <p:cNvPicPr>
            <a:picLocks noChangeAspect="1"/>
          </p:cNvPicPr>
          <p:nvPr/>
        </p:nvPicPr>
        <p:blipFill>
          <a:blip r:embed="rId4"/>
          <a:srcRect/>
          <a:stretch>
            <a:fillRect/>
          </a:stretch>
        </p:blipFill>
        <p:spPr bwMode="auto">
          <a:xfrm>
            <a:off x="250825" y="3644900"/>
            <a:ext cx="3806825" cy="2663825"/>
          </a:xfrm>
          <a:prstGeom prst="rect">
            <a:avLst/>
          </a:prstGeom>
          <a:noFill/>
          <a:ln w="9525">
            <a:noFill/>
            <a:miter lim="800000"/>
            <a:headEnd/>
            <a:tailEnd/>
          </a:ln>
        </p:spPr>
      </p:pic>
      <p:sp>
        <p:nvSpPr>
          <p:cNvPr id="9" name="日期占位符 8"/>
          <p:cNvSpPr>
            <a:spLocks noGrp="1"/>
          </p:cNvSpPr>
          <p:nvPr>
            <p:ph type="dt" sz="quarter" idx="10"/>
          </p:nvPr>
        </p:nvSpPr>
        <p:spPr/>
        <p:txBody>
          <a:bodyPr/>
          <a:lstStyle/>
          <a:p>
            <a:pPr>
              <a:defRPr/>
            </a:pPr>
            <a:r>
              <a:rPr lang="en-US" altLang="zh-CN"/>
              <a:t>2012/4/23</a:t>
            </a:r>
            <a:endParaRPr lang="zh-CN" altLang="en-US"/>
          </a:p>
        </p:txBody>
      </p:sp>
      <p:sp>
        <p:nvSpPr>
          <p:cNvPr id="10" name="灯片编号占位符 9"/>
          <p:cNvSpPr>
            <a:spLocks noGrp="1"/>
          </p:cNvSpPr>
          <p:nvPr>
            <p:ph type="sldNum" sz="quarter" idx="12"/>
          </p:nvPr>
        </p:nvSpPr>
        <p:spPr/>
        <p:txBody>
          <a:bodyPr/>
          <a:lstStyle/>
          <a:p>
            <a:pPr>
              <a:defRPr/>
            </a:pPr>
            <a:fld id="{05C8F8C0-90F1-4CDD-B8C3-286F0FA95C53}" type="slidenum">
              <a:rPr lang="zh-CN" altLang="en-US"/>
              <a:pPr>
                <a:defRPr/>
              </a:pPr>
              <a:t>4</a:t>
            </a:fld>
            <a:endParaRPr lang="zh-CN" altLang="en-US"/>
          </a:p>
        </p:txBody>
      </p:sp>
      <p:pic>
        <p:nvPicPr>
          <p:cNvPr id="20487" name="图片 10" descr="519926fe34.jpg"/>
          <p:cNvPicPr>
            <a:picLocks noChangeAspect="1"/>
          </p:cNvPicPr>
          <p:nvPr/>
        </p:nvPicPr>
        <p:blipFill>
          <a:blip r:embed="rId5"/>
          <a:srcRect/>
          <a:stretch>
            <a:fillRect/>
          </a:stretch>
        </p:blipFill>
        <p:spPr bwMode="auto">
          <a:xfrm>
            <a:off x="5651500" y="2852738"/>
            <a:ext cx="2376488" cy="3478212"/>
          </a:xfrm>
          <a:prstGeom prst="rect">
            <a:avLst/>
          </a:prstGeom>
          <a:noFill/>
          <a:ln w="9525">
            <a:noFill/>
            <a:miter lim="800000"/>
            <a:headEnd/>
            <a:tailEnd/>
          </a:ln>
        </p:spPr>
      </p:pic>
      <p:pic>
        <p:nvPicPr>
          <p:cNvPr id="20488" name="图片 11" descr="ICPClogo.jpg"/>
          <p:cNvPicPr>
            <a:picLocks noChangeAspect="1"/>
          </p:cNvPicPr>
          <p:nvPr/>
        </p:nvPicPr>
        <p:blipFill>
          <a:blip r:embed="rId6"/>
          <a:srcRect/>
          <a:stretch>
            <a:fillRect/>
          </a:stretch>
        </p:blipFill>
        <p:spPr bwMode="auto">
          <a:xfrm>
            <a:off x="6156325" y="1268413"/>
            <a:ext cx="1439863" cy="13652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标题 1"/>
          <p:cNvSpPr>
            <a:spLocks noGrp="1"/>
          </p:cNvSpPr>
          <p:nvPr>
            <p:ph type="title"/>
          </p:nvPr>
        </p:nvSpPr>
        <p:spPr/>
        <p:txBody>
          <a:bodyPr/>
          <a:lstStyle/>
          <a:p>
            <a:pPr eaLnBrk="1" hangingPunct="1"/>
            <a:r>
              <a:rPr lang="en-US" altLang="zh-CN" sz="3200" smtClean="0">
                <a:solidFill>
                  <a:srgbClr val="FF0000"/>
                </a:solidFill>
                <a:latin typeface="Times New Roman" pitchFamily="18" charset="0"/>
                <a:cs typeface="Times New Roman" pitchFamily="18" charset="0"/>
              </a:rPr>
              <a:t>Promoting Wider Education and Awareness</a:t>
            </a:r>
            <a:endParaRPr lang="zh-CN" altLang="en-US" sz="3200" smtClean="0">
              <a:solidFill>
                <a:srgbClr val="FF0000"/>
              </a:solidFill>
            </a:endParaRPr>
          </a:p>
        </p:txBody>
      </p:sp>
      <p:sp>
        <p:nvSpPr>
          <p:cNvPr id="3" name="内容占位符 2"/>
          <p:cNvSpPr>
            <a:spLocks noGrp="1"/>
          </p:cNvSpPr>
          <p:nvPr>
            <p:ph idx="1"/>
          </p:nvPr>
        </p:nvSpPr>
        <p:spPr>
          <a:xfrm>
            <a:off x="539552" y="1412776"/>
            <a:ext cx="8147248" cy="5040560"/>
          </a:xfrm>
        </p:spPr>
        <p:txBody>
          <a:bodyPr numCol="2" rtlCol="0">
            <a:normAutofit lnSpcReduction="10000"/>
          </a:bodyPr>
          <a:lstStyle/>
          <a:p>
            <a:pPr algn="ctr" eaLnBrk="1" fontAlgn="auto" hangingPunct="1">
              <a:spcAft>
                <a:spcPts val="0"/>
              </a:spcAft>
              <a:buFont typeface="Arial" pitchFamily="34" charset="0"/>
              <a:buNone/>
              <a:defRPr/>
            </a:pPr>
            <a:r>
              <a:rPr lang="en-GB" altLang="zh-CN" sz="2000" dirty="0" smtClean="0">
                <a:solidFill>
                  <a:srgbClr val="FF0000"/>
                </a:solidFill>
                <a:latin typeface="Times New Roman" pitchFamily="18" charset="0"/>
                <a:cs typeface="Times New Roman" pitchFamily="18" charset="0"/>
              </a:rPr>
              <a:t>            International Training Course </a:t>
            </a: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r>
              <a:rPr lang="en-GB" altLang="zh-CN" sz="2000" dirty="0" smtClean="0">
                <a:solidFill>
                  <a:srgbClr val="FF0000"/>
                </a:solidFill>
                <a:latin typeface="Times New Roman" pitchFamily="18" charset="0"/>
                <a:cs typeface="Times New Roman" pitchFamily="18" charset="0"/>
              </a:rPr>
              <a:t>                                                    </a:t>
            </a: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endParaRPr lang="en-US" altLang="zh-CN" sz="2000" dirty="0" smtClean="0">
              <a:solidFill>
                <a:srgbClr val="FF0000"/>
              </a:solidFill>
              <a:latin typeface="Times New Roman" pitchFamily="18" charset="0"/>
              <a:cs typeface="Times New Roman" pitchFamily="18" charset="0"/>
            </a:endParaRPr>
          </a:p>
          <a:p>
            <a:pPr algn="ctr" eaLnBrk="1" fontAlgn="auto" hangingPunct="1">
              <a:spcAft>
                <a:spcPts val="0"/>
              </a:spcAft>
              <a:buFont typeface="Arial" pitchFamily="34" charset="0"/>
              <a:buNone/>
              <a:defRPr/>
            </a:pPr>
            <a:r>
              <a:rPr lang="en-US" altLang="zh-CN" sz="2000" dirty="0" smtClean="0">
                <a:solidFill>
                  <a:srgbClr val="FF0000"/>
                </a:solidFill>
                <a:latin typeface="Times New Roman" pitchFamily="18" charset="0"/>
                <a:cs typeface="Times New Roman" pitchFamily="18" charset="0"/>
              </a:rPr>
              <a:t>Books and training for lawyers</a:t>
            </a: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Arial" pitchFamily="34" charset="0"/>
              <a:buNone/>
              <a:defRPr/>
            </a:pP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Wingdings" pitchFamily="2" charset="2"/>
              <a:buChar char="Ø"/>
              <a:defRPr/>
            </a:pPr>
            <a:endParaRPr lang="en-GB" altLang="zh-CN" sz="2000" dirty="0" smtClean="0">
              <a:solidFill>
                <a:srgbClr val="FF0000"/>
              </a:solidFill>
              <a:latin typeface="Times New Roman" pitchFamily="18" charset="0"/>
              <a:cs typeface="Times New Roman" pitchFamily="18" charset="0"/>
            </a:endParaRPr>
          </a:p>
          <a:p>
            <a:pPr eaLnBrk="1" fontAlgn="auto" hangingPunct="1">
              <a:spcAft>
                <a:spcPts val="0"/>
              </a:spcAft>
              <a:buFont typeface="Wingdings" pitchFamily="2" charset="2"/>
              <a:buChar char="Ø"/>
              <a:defRPr/>
            </a:pPr>
            <a:endParaRPr lang="en-GB" altLang="zh-CN" sz="2000" dirty="0" smtClean="0">
              <a:latin typeface="Times New Roman" pitchFamily="18" charset="0"/>
              <a:cs typeface="Times New Roman" pitchFamily="18" charset="0"/>
            </a:endParaRPr>
          </a:p>
          <a:p>
            <a:pPr eaLnBrk="1" fontAlgn="auto" hangingPunct="1">
              <a:spcAft>
                <a:spcPts val="0"/>
              </a:spcAft>
              <a:buFont typeface="Arial" pitchFamily="34" charset="0"/>
              <a:buNone/>
              <a:defRPr/>
            </a:pPr>
            <a:r>
              <a:rPr lang="en-US" altLang="zh-CN" sz="2000" dirty="0" smtClean="0">
                <a:solidFill>
                  <a:srgbClr val="FF0000"/>
                </a:solidFill>
                <a:latin typeface="Times New Roman" pitchFamily="18" charset="0"/>
                <a:cs typeface="Times New Roman" pitchFamily="18" charset="0"/>
              </a:rPr>
              <a:t>                                                                   </a:t>
            </a:r>
          </a:p>
          <a:p>
            <a:pPr eaLnBrk="1" fontAlgn="auto" hangingPunct="1">
              <a:spcAft>
                <a:spcPts val="0"/>
              </a:spcAft>
              <a:buFont typeface="Arial" pitchFamily="34" charset="0"/>
              <a:buNone/>
              <a:defRPr/>
            </a:pPr>
            <a:r>
              <a:rPr lang="en-US" altLang="zh-CN" sz="2000" dirty="0" smtClean="0">
                <a:solidFill>
                  <a:srgbClr val="FF0000"/>
                </a:solidFill>
                <a:latin typeface="Times New Roman" pitchFamily="18" charset="0"/>
                <a:cs typeface="Times New Roman" pitchFamily="18" charset="0"/>
              </a:rPr>
              <a:t>                                                                         </a:t>
            </a:r>
            <a:endParaRPr lang="zh-CN" altLang="zh-CN" sz="2000" dirty="0" smtClean="0">
              <a:latin typeface="Times New Roman" pitchFamily="18" charset="0"/>
              <a:cs typeface="Times New Roman" pitchFamily="18" charset="0"/>
            </a:endParaRPr>
          </a:p>
          <a:p>
            <a:pPr eaLnBrk="1" fontAlgn="auto" hangingPunct="1">
              <a:spcAft>
                <a:spcPts val="0"/>
              </a:spcAft>
              <a:buFont typeface="Arial" pitchFamily="34" charset="0"/>
              <a:buNone/>
              <a:defRPr/>
            </a:pPr>
            <a:endParaRPr lang="zh-CN" altLang="en-US" dirty="0">
              <a:cs typeface="+mn-cs"/>
            </a:endParaRPr>
          </a:p>
        </p:txBody>
      </p:sp>
      <p:pic>
        <p:nvPicPr>
          <p:cNvPr id="22531" name="图片 3" descr="UNAFEIlogo.jpg"/>
          <p:cNvPicPr>
            <a:picLocks noChangeAspect="1"/>
          </p:cNvPicPr>
          <p:nvPr/>
        </p:nvPicPr>
        <p:blipFill>
          <a:blip r:embed="rId3"/>
          <a:srcRect/>
          <a:stretch>
            <a:fillRect/>
          </a:stretch>
        </p:blipFill>
        <p:spPr bwMode="auto">
          <a:xfrm>
            <a:off x="179388" y="1268413"/>
            <a:ext cx="1131887" cy="1152525"/>
          </a:xfrm>
          <a:prstGeom prst="rect">
            <a:avLst/>
          </a:prstGeom>
          <a:noFill/>
          <a:ln w="9525">
            <a:noFill/>
            <a:miter lim="800000"/>
            <a:headEnd/>
            <a:tailEnd/>
          </a:ln>
        </p:spPr>
      </p:pic>
      <p:pic>
        <p:nvPicPr>
          <p:cNvPr id="22532" name="図 3" descr="logo3.gif"/>
          <p:cNvPicPr>
            <a:picLocks noChangeAspect="1"/>
          </p:cNvPicPr>
          <p:nvPr/>
        </p:nvPicPr>
        <p:blipFill>
          <a:blip r:embed="rId4"/>
          <a:srcRect/>
          <a:stretch>
            <a:fillRect/>
          </a:stretch>
        </p:blipFill>
        <p:spPr bwMode="auto">
          <a:xfrm>
            <a:off x="5580063" y="1268413"/>
            <a:ext cx="1079500" cy="1081087"/>
          </a:xfrm>
          <a:prstGeom prst="rect">
            <a:avLst/>
          </a:prstGeom>
          <a:noFill/>
          <a:ln w="9525">
            <a:noFill/>
            <a:miter lim="800000"/>
            <a:headEnd/>
            <a:tailEnd/>
          </a:ln>
        </p:spPr>
      </p:pic>
      <p:sp>
        <p:nvSpPr>
          <p:cNvPr id="7" name="日期占位符 6"/>
          <p:cNvSpPr>
            <a:spLocks noGrp="1"/>
          </p:cNvSpPr>
          <p:nvPr>
            <p:ph type="dt" sz="quarter" idx="10"/>
          </p:nvPr>
        </p:nvSpPr>
        <p:spPr/>
        <p:txBody>
          <a:bodyPr/>
          <a:lstStyle/>
          <a:p>
            <a:pPr>
              <a:defRPr/>
            </a:pPr>
            <a:r>
              <a:rPr lang="en-US" altLang="zh-CN"/>
              <a:t>2012/4/23</a:t>
            </a:r>
            <a:endParaRPr lang="zh-CN" altLang="en-US"/>
          </a:p>
        </p:txBody>
      </p:sp>
      <p:sp>
        <p:nvSpPr>
          <p:cNvPr id="8" name="灯片编号占位符 7"/>
          <p:cNvSpPr>
            <a:spLocks noGrp="1"/>
          </p:cNvSpPr>
          <p:nvPr>
            <p:ph type="sldNum" sz="quarter" idx="12"/>
          </p:nvPr>
        </p:nvSpPr>
        <p:spPr/>
        <p:txBody>
          <a:bodyPr/>
          <a:lstStyle/>
          <a:p>
            <a:pPr>
              <a:defRPr/>
            </a:pPr>
            <a:fld id="{52C7CB7F-D331-4B3D-9B1E-FC9823DAE24D}" type="slidenum">
              <a:rPr lang="zh-CN" altLang="en-US"/>
              <a:pPr>
                <a:defRPr/>
              </a:pPr>
              <a:t>5</a:t>
            </a:fld>
            <a:endParaRPr lang="zh-CN" altLang="en-US"/>
          </a:p>
        </p:txBody>
      </p:sp>
      <p:pic>
        <p:nvPicPr>
          <p:cNvPr id="22535" name="图片 8" descr="No149seminar2.jpg"/>
          <p:cNvPicPr>
            <a:picLocks noChangeAspect="1"/>
          </p:cNvPicPr>
          <p:nvPr/>
        </p:nvPicPr>
        <p:blipFill>
          <a:blip r:embed="rId5"/>
          <a:srcRect/>
          <a:stretch>
            <a:fillRect/>
          </a:stretch>
        </p:blipFill>
        <p:spPr bwMode="auto">
          <a:xfrm>
            <a:off x="250825" y="2852738"/>
            <a:ext cx="3608388" cy="2736850"/>
          </a:xfrm>
          <a:prstGeom prst="rect">
            <a:avLst/>
          </a:prstGeom>
          <a:noFill/>
          <a:ln w="9525">
            <a:noFill/>
            <a:miter lim="800000"/>
            <a:headEnd/>
            <a:tailEnd/>
          </a:ln>
        </p:spPr>
      </p:pic>
      <p:pic>
        <p:nvPicPr>
          <p:cNvPr id="22536" name="图片 9" descr="xu168_clip_image004.jpg"/>
          <p:cNvPicPr>
            <a:picLocks noChangeAspect="1"/>
          </p:cNvPicPr>
          <p:nvPr/>
        </p:nvPicPr>
        <p:blipFill>
          <a:blip r:embed="rId6"/>
          <a:srcRect/>
          <a:stretch>
            <a:fillRect/>
          </a:stretch>
        </p:blipFill>
        <p:spPr bwMode="auto">
          <a:xfrm>
            <a:off x="4716463" y="3068638"/>
            <a:ext cx="4089400" cy="27368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标题 1"/>
          <p:cNvSpPr>
            <a:spLocks noGrp="1"/>
          </p:cNvSpPr>
          <p:nvPr>
            <p:ph type="title"/>
          </p:nvPr>
        </p:nvSpPr>
        <p:spPr/>
        <p:txBody>
          <a:bodyPr/>
          <a:lstStyle/>
          <a:p>
            <a:pPr eaLnBrk="1" hangingPunct="1"/>
            <a:r>
              <a:rPr lang="en-US" altLang="zh-CN" sz="3200" smtClean="0">
                <a:solidFill>
                  <a:srgbClr val="FF0000"/>
                </a:solidFill>
                <a:latin typeface="Times New Roman" pitchFamily="18" charset="0"/>
                <a:cs typeface="Times New Roman" pitchFamily="18" charset="0"/>
              </a:rPr>
              <a:t>Promote Wider Education and Awareness</a:t>
            </a:r>
            <a:endParaRPr lang="zh-CN" altLang="en-US" sz="3200" smtClean="0">
              <a:solidFill>
                <a:srgbClr val="FF0000"/>
              </a:solidFill>
            </a:endParaRPr>
          </a:p>
        </p:txBody>
      </p:sp>
      <p:sp>
        <p:nvSpPr>
          <p:cNvPr id="24578" name="内容占位符 2"/>
          <p:cNvSpPr>
            <a:spLocks noGrp="1"/>
          </p:cNvSpPr>
          <p:nvPr>
            <p:ph idx="1"/>
          </p:nvPr>
        </p:nvSpPr>
        <p:spPr>
          <a:xfrm>
            <a:off x="395288" y="1600200"/>
            <a:ext cx="8291512" cy="4525963"/>
          </a:xfrm>
        </p:spPr>
        <p:txBody>
          <a:bodyPr/>
          <a:lstStyle/>
          <a:p>
            <a:pPr eaLnBrk="1" hangingPunct="1">
              <a:buFont typeface="Arial" charset="0"/>
              <a:buNone/>
            </a:pPr>
            <a:r>
              <a:rPr lang="en-GB" altLang="zh-CN" sz="2000" smtClean="0">
                <a:latin typeface="Times New Roman" pitchFamily="18" charset="0"/>
                <a:cs typeface="Times New Roman" pitchFamily="18" charset="0"/>
              </a:rPr>
              <a:t>                       </a:t>
            </a: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r>
              <a:rPr lang="en-GB" altLang="zh-CN" sz="2000" smtClean="0">
                <a:latin typeface="Times New Roman" pitchFamily="18" charset="0"/>
                <a:cs typeface="Times New Roman" pitchFamily="18" charset="0"/>
              </a:rPr>
              <a:t> </a:t>
            </a:r>
            <a:r>
              <a:rPr lang="en-GB" altLang="zh-CN" sz="2000" smtClean="0">
                <a:solidFill>
                  <a:srgbClr val="FF0000"/>
                </a:solidFill>
                <a:latin typeface="Times New Roman" pitchFamily="18" charset="0"/>
                <a:cs typeface="Times New Roman" pitchFamily="18" charset="0"/>
              </a:rPr>
              <a:t>Training for lawyers and report </a:t>
            </a:r>
          </a:p>
          <a:p>
            <a:pPr eaLnBrk="1" hangingPunct="1">
              <a:buFont typeface="Arial" charset="0"/>
              <a:buNone/>
            </a:pPr>
            <a:endParaRPr lang="en-GB" altLang="zh-CN" sz="2000" smtClean="0">
              <a:solidFill>
                <a:srgbClr val="FF0000"/>
              </a:solidFill>
              <a:latin typeface="Times New Roman" pitchFamily="18" charset="0"/>
              <a:cs typeface="Times New Roman" pitchFamily="18" charset="0"/>
            </a:endParaRPr>
          </a:p>
          <a:p>
            <a:pPr eaLnBrk="1" hangingPunct="1">
              <a:buFont typeface="Arial" charset="0"/>
              <a:buNone/>
            </a:pPr>
            <a:endParaRPr lang="en-GB" altLang="zh-CN" sz="2000" smtClean="0">
              <a:solidFill>
                <a:srgbClr val="FF0000"/>
              </a:solidFill>
              <a:latin typeface="Times New Roman" pitchFamily="18" charset="0"/>
              <a:cs typeface="Times New Roman" pitchFamily="18" charset="0"/>
            </a:endParaRPr>
          </a:p>
          <a:p>
            <a:pPr eaLnBrk="1" hangingPunct="1">
              <a:buFont typeface="Arial" charset="0"/>
              <a:buNone/>
            </a:pPr>
            <a:r>
              <a:rPr lang="en-GB" altLang="zh-CN" sz="2000" smtClean="0">
                <a:solidFill>
                  <a:srgbClr val="FF0000"/>
                </a:solidFill>
                <a:latin typeface="Times New Roman" pitchFamily="18" charset="0"/>
                <a:cs typeface="Times New Roman" pitchFamily="18" charset="0"/>
              </a:rPr>
              <a:t>                       </a:t>
            </a:r>
          </a:p>
          <a:p>
            <a:pPr eaLnBrk="1" hangingPunct="1">
              <a:buFont typeface="Arial" charset="0"/>
              <a:buNone/>
            </a:pPr>
            <a:endParaRPr lang="en-GB" altLang="zh-CN" sz="2000" smtClean="0">
              <a:solidFill>
                <a:srgbClr val="FF0000"/>
              </a:solidFill>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p:txBody>
      </p:sp>
      <p:pic>
        <p:nvPicPr>
          <p:cNvPr id="24579" name="图片 7" descr="rwi-logo2.jpg"/>
          <p:cNvPicPr>
            <a:picLocks noChangeAspect="1"/>
          </p:cNvPicPr>
          <p:nvPr/>
        </p:nvPicPr>
        <p:blipFill>
          <a:blip r:embed="rId3"/>
          <a:srcRect/>
          <a:stretch>
            <a:fillRect/>
          </a:stretch>
        </p:blipFill>
        <p:spPr bwMode="auto">
          <a:xfrm>
            <a:off x="323850" y="3429000"/>
            <a:ext cx="2087563" cy="1368425"/>
          </a:xfrm>
          <a:prstGeom prst="rect">
            <a:avLst/>
          </a:prstGeom>
          <a:noFill/>
          <a:ln w="9525">
            <a:noFill/>
            <a:miter lim="800000"/>
            <a:headEnd/>
            <a:tailEnd/>
          </a:ln>
        </p:spPr>
      </p:pic>
      <p:sp>
        <p:nvSpPr>
          <p:cNvPr id="9" name="日期占位符 8"/>
          <p:cNvSpPr>
            <a:spLocks noGrp="1"/>
          </p:cNvSpPr>
          <p:nvPr>
            <p:ph type="dt" sz="quarter" idx="10"/>
          </p:nvPr>
        </p:nvSpPr>
        <p:spPr/>
        <p:txBody>
          <a:bodyPr/>
          <a:lstStyle/>
          <a:p>
            <a:pPr>
              <a:defRPr/>
            </a:pPr>
            <a:r>
              <a:rPr lang="en-US" altLang="zh-CN"/>
              <a:t>2012/4/23</a:t>
            </a:r>
            <a:endParaRPr lang="zh-CN" altLang="en-US"/>
          </a:p>
        </p:txBody>
      </p:sp>
      <p:sp>
        <p:nvSpPr>
          <p:cNvPr id="10" name="灯片编号占位符 9"/>
          <p:cNvSpPr>
            <a:spLocks noGrp="1"/>
          </p:cNvSpPr>
          <p:nvPr>
            <p:ph type="sldNum" sz="quarter" idx="12"/>
          </p:nvPr>
        </p:nvSpPr>
        <p:spPr/>
        <p:txBody>
          <a:bodyPr/>
          <a:lstStyle/>
          <a:p>
            <a:pPr>
              <a:defRPr/>
            </a:pPr>
            <a:fld id="{C0AD36CC-3AAC-40CC-BC71-06B2388E7513}" type="slidenum">
              <a:rPr lang="zh-CN" altLang="en-US"/>
              <a:pPr>
                <a:defRPr/>
              </a:pPr>
              <a:t>6</a:t>
            </a:fld>
            <a:endParaRPr lang="zh-CN" altLang="en-US"/>
          </a:p>
        </p:txBody>
      </p:sp>
      <p:pic>
        <p:nvPicPr>
          <p:cNvPr id="24582" name="图片 11" descr="360截图20120313202446631.jpg"/>
          <p:cNvPicPr>
            <a:picLocks noChangeAspect="1"/>
          </p:cNvPicPr>
          <p:nvPr/>
        </p:nvPicPr>
        <p:blipFill>
          <a:blip r:embed="rId4"/>
          <a:srcRect/>
          <a:stretch>
            <a:fillRect/>
          </a:stretch>
        </p:blipFill>
        <p:spPr bwMode="auto">
          <a:xfrm>
            <a:off x="395288" y="1557338"/>
            <a:ext cx="3744912" cy="936625"/>
          </a:xfrm>
          <a:prstGeom prst="rect">
            <a:avLst/>
          </a:prstGeom>
          <a:noFill/>
          <a:ln w="9525">
            <a:noFill/>
            <a:miter lim="800000"/>
            <a:headEnd/>
            <a:tailEnd/>
          </a:ln>
        </p:spPr>
      </p:pic>
      <p:sp>
        <p:nvSpPr>
          <p:cNvPr id="24583" name="textruta 12"/>
          <p:cNvSpPr txBox="1">
            <a:spLocks noChangeArrowheads="1"/>
          </p:cNvSpPr>
          <p:nvPr/>
        </p:nvSpPr>
        <p:spPr bwMode="auto">
          <a:xfrm>
            <a:off x="539750" y="4508500"/>
            <a:ext cx="4895850" cy="1323975"/>
          </a:xfrm>
          <a:prstGeom prst="rect">
            <a:avLst/>
          </a:prstGeom>
          <a:noFill/>
          <a:ln w="9525">
            <a:noFill/>
            <a:miter lim="800000"/>
            <a:headEnd/>
            <a:tailEnd/>
          </a:ln>
        </p:spPr>
        <p:txBody>
          <a:bodyPr>
            <a:spAutoFit/>
          </a:bodyPr>
          <a:lstStyle/>
          <a:p>
            <a:r>
              <a:rPr lang="en-GB" altLang="zh-CN" sz="2000">
                <a:solidFill>
                  <a:srgbClr val="FF0000"/>
                </a:solidFill>
                <a:latin typeface="Times New Roman" pitchFamily="18" charset="0"/>
                <a:cs typeface="Times New Roman" pitchFamily="18" charset="0"/>
              </a:rPr>
              <a:t>Capacity development activities on the application of UN Standards and Norms for justice sector institution in Africa, Asia and Europe  </a:t>
            </a:r>
            <a:endParaRPr lang="en-US" sz="200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标题 1"/>
          <p:cNvSpPr>
            <a:spLocks noGrp="1"/>
          </p:cNvSpPr>
          <p:nvPr>
            <p:ph type="title"/>
          </p:nvPr>
        </p:nvSpPr>
        <p:spPr/>
        <p:txBody>
          <a:bodyPr/>
          <a:lstStyle/>
          <a:p>
            <a:pPr eaLnBrk="1" hangingPunct="1"/>
            <a:r>
              <a:rPr lang="en-US" altLang="zh-CN" sz="2800" smtClean="0">
                <a:solidFill>
                  <a:srgbClr val="FF0000"/>
                </a:solidFill>
                <a:latin typeface="Times New Roman" pitchFamily="18" charset="0"/>
                <a:cs typeface="Times New Roman" pitchFamily="18" charset="0"/>
              </a:rPr>
              <a:t> Promote Appropriate Training of Officials </a:t>
            </a:r>
            <a:endParaRPr lang="zh-CN" altLang="en-US" sz="2800" smtClean="0">
              <a:solidFill>
                <a:srgbClr val="FF0000"/>
              </a:solidFill>
            </a:endParaRPr>
          </a:p>
        </p:txBody>
      </p:sp>
      <p:sp>
        <p:nvSpPr>
          <p:cNvPr id="26626" name="内容占位符 2"/>
          <p:cNvSpPr>
            <a:spLocks noGrp="1"/>
          </p:cNvSpPr>
          <p:nvPr>
            <p:ph idx="1"/>
          </p:nvPr>
        </p:nvSpPr>
        <p:spPr>
          <a:xfrm>
            <a:off x="250825" y="1600200"/>
            <a:ext cx="8435975" cy="4525963"/>
          </a:xfrm>
        </p:spPr>
        <p:txBody>
          <a:bodyPr/>
          <a:lstStyle/>
          <a:p>
            <a:pPr eaLnBrk="1" hangingPunct="1">
              <a:buFont typeface="Arial" charset="0"/>
              <a:buNone/>
            </a:pPr>
            <a:endParaRPr lang="en-GB" altLang="zh-CN" sz="2400" smtClean="0">
              <a:solidFill>
                <a:srgbClr val="FF0000"/>
              </a:solidFill>
              <a:latin typeface="Times New Roman" pitchFamily="18" charset="0"/>
              <a:cs typeface="Times New Roman" pitchFamily="18" charset="0"/>
            </a:endParaRPr>
          </a:p>
          <a:p>
            <a:pPr eaLnBrk="1" hangingPunct="1">
              <a:buFont typeface="Arial" charset="0"/>
              <a:buNone/>
            </a:pPr>
            <a:endParaRPr lang="en-GB" altLang="zh-CN" sz="2400" smtClean="0">
              <a:solidFill>
                <a:srgbClr val="FF0000"/>
              </a:solidFill>
              <a:latin typeface="Times New Roman" pitchFamily="18" charset="0"/>
              <a:cs typeface="Times New Roman" pitchFamily="18" charset="0"/>
            </a:endParaRPr>
          </a:p>
          <a:p>
            <a:pPr eaLnBrk="1" hangingPunct="1">
              <a:buFont typeface="Arial" charset="0"/>
              <a:buNone/>
            </a:pPr>
            <a:r>
              <a:rPr lang="en-GB" altLang="zh-CN" sz="2400" smtClean="0">
                <a:solidFill>
                  <a:srgbClr val="FF0000"/>
                </a:solidFill>
                <a:latin typeface="Times New Roman" pitchFamily="18" charset="0"/>
                <a:cs typeface="Times New Roman" pitchFamily="18" charset="0"/>
              </a:rPr>
              <a:t>                                                        Forensic training course</a:t>
            </a:r>
            <a:endParaRPr lang="en-GB" altLang="zh-CN" sz="2400" smtClean="0">
              <a:latin typeface="Times New Roman" pitchFamily="18" charset="0"/>
              <a:cs typeface="Times New Roman" pitchFamily="18" charset="0"/>
            </a:endParaRPr>
          </a:p>
          <a:p>
            <a:pPr eaLnBrk="1" hangingPunct="1">
              <a:buFont typeface="Arial" charset="0"/>
              <a:buNone/>
            </a:pPr>
            <a:endParaRPr lang="en-GB" altLang="zh-CN" sz="2400" smtClean="0">
              <a:latin typeface="Times New Roman" pitchFamily="18" charset="0"/>
              <a:cs typeface="Times New Roman" pitchFamily="18" charset="0"/>
            </a:endParaRPr>
          </a:p>
          <a:p>
            <a:pPr eaLnBrk="1" hangingPunct="1">
              <a:buFont typeface="Arial" charset="0"/>
              <a:buNone/>
            </a:pPr>
            <a:endParaRPr lang="en-GB" altLang="zh-CN" sz="2400" smtClean="0">
              <a:latin typeface="Times New Roman" pitchFamily="18" charset="0"/>
              <a:cs typeface="Times New Roman" pitchFamily="18" charset="0"/>
            </a:endParaRPr>
          </a:p>
          <a:p>
            <a:pPr eaLnBrk="1" hangingPunct="1">
              <a:buFont typeface="Arial" charset="0"/>
              <a:buNone/>
            </a:pPr>
            <a:endParaRPr lang="en-GB" altLang="zh-CN" sz="2400" smtClean="0">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C5EEA6FA-9DCE-47D8-89C7-89D27FE7FA62}" type="slidenum">
              <a:rPr lang="zh-CN" altLang="en-US"/>
              <a:pPr>
                <a:defRPr/>
              </a:pPr>
              <a:t>7</a:t>
            </a:fld>
            <a:endParaRPr lang="zh-CN" altLang="en-US"/>
          </a:p>
        </p:txBody>
      </p:sp>
      <p:pic>
        <p:nvPicPr>
          <p:cNvPr id="26629" name="图片 6" descr="360截图20120313163648797.jpg"/>
          <p:cNvPicPr>
            <a:picLocks noChangeAspect="1"/>
          </p:cNvPicPr>
          <p:nvPr/>
        </p:nvPicPr>
        <p:blipFill>
          <a:blip r:embed="rId3"/>
          <a:srcRect/>
          <a:stretch>
            <a:fillRect/>
          </a:stretch>
        </p:blipFill>
        <p:spPr bwMode="auto">
          <a:xfrm>
            <a:off x="2484438" y="3068638"/>
            <a:ext cx="2617787" cy="720725"/>
          </a:xfrm>
          <a:prstGeom prst="rect">
            <a:avLst/>
          </a:prstGeom>
          <a:noFill/>
          <a:ln w="9525">
            <a:noFill/>
            <a:miter lim="800000"/>
            <a:headEnd/>
            <a:tailEnd/>
          </a:ln>
        </p:spPr>
      </p:pic>
      <p:pic>
        <p:nvPicPr>
          <p:cNvPr id="26630" name="图片 7" descr="360截图20120313205403203.jpg"/>
          <p:cNvPicPr>
            <a:picLocks noChangeAspect="1"/>
          </p:cNvPicPr>
          <p:nvPr/>
        </p:nvPicPr>
        <p:blipFill>
          <a:blip r:embed="rId4"/>
          <a:srcRect/>
          <a:stretch>
            <a:fillRect/>
          </a:stretch>
        </p:blipFill>
        <p:spPr bwMode="auto">
          <a:xfrm>
            <a:off x="468313" y="1268413"/>
            <a:ext cx="5608637" cy="1296987"/>
          </a:xfrm>
          <a:prstGeom prst="rect">
            <a:avLst/>
          </a:prstGeom>
          <a:noFill/>
          <a:ln w="9525">
            <a:noFill/>
            <a:miter lim="800000"/>
            <a:headEnd/>
            <a:tailEnd/>
          </a:ln>
        </p:spPr>
      </p:pic>
      <p:pic>
        <p:nvPicPr>
          <p:cNvPr id="26631" name="图片 9" descr="360截图20120313210809036.jpg"/>
          <p:cNvPicPr>
            <a:picLocks noChangeAspect="1"/>
          </p:cNvPicPr>
          <p:nvPr/>
        </p:nvPicPr>
        <p:blipFill>
          <a:blip r:embed="rId5"/>
          <a:srcRect/>
          <a:stretch>
            <a:fillRect/>
          </a:stretch>
        </p:blipFill>
        <p:spPr bwMode="auto">
          <a:xfrm>
            <a:off x="323850" y="4292600"/>
            <a:ext cx="4392613" cy="1703388"/>
          </a:xfrm>
          <a:prstGeom prst="rect">
            <a:avLst/>
          </a:prstGeom>
          <a:noFill/>
          <a:ln w="9525">
            <a:noFill/>
            <a:miter lim="800000"/>
            <a:headEnd/>
            <a:tailEnd/>
          </a:ln>
        </p:spPr>
      </p:pic>
      <p:pic>
        <p:nvPicPr>
          <p:cNvPr id="26632" name="图片 10" descr="human_rights.jpg"/>
          <p:cNvPicPr>
            <a:picLocks noChangeAspect="1"/>
          </p:cNvPicPr>
          <p:nvPr/>
        </p:nvPicPr>
        <p:blipFill>
          <a:blip r:embed="rId6"/>
          <a:srcRect/>
          <a:stretch>
            <a:fillRect/>
          </a:stretch>
        </p:blipFill>
        <p:spPr bwMode="auto">
          <a:xfrm>
            <a:off x="5937250" y="3716338"/>
            <a:ext cx="2671763" cy="25209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标题 1"/>
          <p:cNvSpPr>
            <a:spLocks noGrp="1"/>
          </p:cNvSpPr>
          <p:nvPr>
            <p:ph type="title"/>
          </p:nvPr>
        </p:nvSpPr>
        <p:spPr>
          <a:xfrm>
            <a:off x="457200" y="274638"/>
            <a:ext cx="8229600" cy="922337"/>
          </a:xfrm>
        </p:spPr>
        <p:txBody>
          <a:bodyPr/>
          <a:lstStyle/>
          <a:p>
            <a:pPr eaLnBrk="1" hangingPunct="1"/>
            <a:r>
              <a:rPr lang="en-US" altLang="zh-CN" sz="2400" smtClean="0">
                <a:solidFill>
                  <a:srgbClr val="FF0000"/>
                </a:solidFill>
                <a:latin typeface="Times New Roman" pitchFamily="18" charset="0"/>
                <a:cs typeface="Times New Roman" pitchFamily="18" charset="0"/>
              </a:rPr>
              <a:t>Use UN Standards and Norms in Penitentiary Administration</a:t>
            </a:r>
            <a:endParaRPr lang="zh-CN" altLang="en-US" sz="2400" smtClean="0">
              <a:solidFill>
                <a:srgbClr val="FF0000"/>
              </a:solidFill>
            </a:endParaRPr>
          </a:p>
        </p:txBody>
      </p:sp>
      <p:sp>
        <p:nvSpPr>
          <p:cNvPr id="3" name="内容占位符 2"/>
          <p:cNvSpPr>
            <a:spLocks noGrp="1"/>
          </p:cNvSpPr>
          <p:nvPr>
            <p:ph idx="1"/>
          </p:nvPr>
        </p:nvSpPr>
        <p:spPr>
          <a:xfrm>
            <a:off x="323850" y="1125538"/>
            <a:ext cx="8362950" cy="5183187"/>
          </a:xfrm>
        </p:spPr>
        <p:txBody>
          <a:bodyPr>
            <a:normAutofit fontScale="92500" lnSpcReduction="10000"/>
          </a:bodyPr>
          <a:lstStyle/>
          <a:p>
            <a:pPr eaLnBrk="1" hangingPunct="1">
              <a:lnSpc>
                <a:spcPct val="80000"/>
              </a:lnSpc>
              <a:buFont typeface="Arial" charset="0"/>
              <a:buNone/>
              <a:defRPr/>
            </a:pPr>
            <a:r>
              <a:rPr lang="en-GB" altLang="zh-CN" sz="1700" dirty="0" smtClean="0">
                <a:latin typeface="Times New Roman" pitchFamily="18" charset="0"/>
                <a:cs typeface="Times New Roman" pitchFamily="18" charset="0"/>
              </a:rPr>
              <a:t>					</a:t>
            </a:r>
          </a:p>
          <a:p>
            <a:pPr eaLnBrk="1" hangingPunct="1">
              <a:lnSpc>
                <a:spcPct val="80000"/>
              </a:lnSpc>
              <a:buFont typeface="Arial" charset="0"/>
              <a:buNone/>
              <a:defRPr/>
            </a:pPr>
            <a:r>
              <a:rPr lang="en-GB" altLang="zh-CN" sz="1700" dirty="0" smtClean="0">
                <a:latin typeface="Times New Roman" pitchFamily="18" charset="0"/>
                <a:cs typeface="Times New Roman" pitchFamily="18" charset="0"/>
              </a:rPr>
              <a:t>				</a:t>
            </a:r>
          </a:p>
          <a:p>
            <a:pPr eaLnBrk="1" hangingPunct="1">
              <a:lnSpc>
                <a:spcPct val="80000"/>
              </a:lnSpc>
              <a:buFont typeface="Arial" charset="0"/>
              <a:buNone/>
              <a:defRPr/>
            </a:pPr>
            <a:r>
              <a:rPr lang="en-GB" altLang="zh-CN" sz="1700" dirty="0" smtClean="0">
                <a:solidFill>
                  <a:srgbClr val="FF0000"/>
                </a:solidFill>
                <a:latin typeface="Times New Roman" pitchFamily="18" charset="0"/>
                <a:cs typeface="Times New Roman" pitchFamily="18" charset="0"/>
              </a:rPr>
              <a:t>			</a:t>
            </a:r>
            <a:endParaRPr lang="en-GB"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r>
              <a:rPr lang="en-US" altLang="zh-CN" sz="1700" dirty="0" smtClean="0">
                <a:solidFill>
                  <a:srgbClr val="FF0000"/>
                </a:solidFill>
                <a:latin typeface="Times New Roman" pitchFamily="18" charset="0"/>
                <a:cs typeface="Times New Roman" pitchFamily="18" charset="0"/>
              </a:rPr>
              <a:t>                              </a:t>
            </a:r>
            <a:r>
              <a:rPr lang="en-US" altLang="zh-CN" sz="1700" dirty="0" smtClean="0">
                <a:latin typeface="Times New Roman" pitchFamily="18" charset="0"/>
                <a:cs typeface="Times New Roman" pitchFamily="18" charset="0"/>
              </a:rPr>
              <a:t>        </a:t>
            </a:r>
            <a:endParaRPr lang="en-US" altLang="zh-CN" sz="2200" dirty="0" smtClean="0">
              <a:solidFill>
                <a:srgbClr val="FF0000"/>
              </a:solidFill>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zh-CN"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r>
              <a:rPr lang="en-US" altLang="zh-CN" sz="1800" dirty="0" smtClean="0">
                <a:solidFill>
                  <a:srgbClr val="FF0000"/>
                </a:solidFill>
                <a:latin typeface="Times New Roman" pitchFamily="18" charset="0"/>
                <a:cs typeface="Times New Roman" pitchFamily="18" charset="0"/>
              </a:rPr>
              <a:t>					</a:t>
            </a:r>
            <a:r>
              <a:rPr lang="en-US" altLang="zh-CN" sz="2200" dirty="0" smtClean="0">
                <a:solidFill>
                  <a:srgbClr val="FF0000"/>
                </a:solidFill>
                <a:latin typeface="Times New Roman" pitchFamily="18" charset="0"/>
                <a:cs typeface="Times New Roman" pitchFamily="18" charset="0"/>
              </a:rPr>
              <a:t>										</a:t>
            </a: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GB"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GB" altLang="zh-CN" sz="1700" dirty="0" smtClean="0">
              <a:latin typeface="Times New Roman" pitchFamily="18" charset="0"/>
              <a:cs typeface="Times New Roman" pitchFamily="18" charset="0"/>
            </a:endParaRPr>
          </a:p>
          <a:p>
            <a:pPr eaLnBrk="1" hangingPunct="1">
              <a:lnSpc>
                <a:spcPct val="80000"/>
              </a:lnSpc>
              <a:buFont typeface="Arial" charset="0"/>
              <a:buNone/>
              <a:defRPr/>
            </a:pPr>
            <a:endParaRPr lang="en-GB" altLang="zh-CN" sz="1700" dirty="0" smtClean="0">
              <a:latin typeface="Times New Roman" pitchFamily="18" charset="0"/>
              <a:cs typeface="Times New Roman" pitchFamily="18" charset="0"/>
            </a:endParaRPr>
          </a:p>
          <a:p>
            <a:pPr eaLnBrk="1" hangingPunct="1">
              <a:lnSpc>
                <a:spcPct val="80000"/>
              </a:lnSpc>
              <a:buFont typeface="Arial" charset="0"/>
              <a:buNone/>
              <a:defRPr/>
            </a:pPr>
            <a:r>
              <a:rPr lang="en-GB" altLang="zh-CN" sz="1700" dirty="0" smtClean="0">
                <a:latin typeface="Times New Roman" pitchFamily="18" charset="0"/>
                <a:cs typeface="Times New Roman" pitchFamily="18" charset="0"/>
              </a:rPr>
              <a:t>       </a:t>
            </a:r>
            <a:endParaRPr lang="en-US" altLang="zh-CN" sz="1800" dirty="0" smtClean="0">
              <a:latin typeface="Times New Roman" pitchFamily="18" charset="0"/>
              <a:cs typeface="Times New Roman" pitchFamily="18" charset="0"/>
            </a:endParaRPr>
          </a:p>
          <a:p>
            <a:pPr eaLnBrk="1" hangingPunct="1">
              <a:lnSpc>
                <a:spcPct val="80000"/>
              </a:lnSpc>
              <a:buFont typeface="Arial" charset="0"/>
              <a:buNone/>
              <a:defRPr/>
            </a:pPr>
            <a:endParaRPr lang="en-US" altLang="zh-CN" sz="1400" dirty="0" smtClean="0">
              <a:latin typeface="Times New Roman" pitchFamily="18" charset="0"/>
              <a:cs typeface="Times New Roman" pitchFamily="18" charset="0"/>
            </a:endParaRPr>
          </a:p>
          <a:p>
            <a:pPr eaLnBrk="1" hangingPunct="1">
              <a:lnSpc>
                <a:spcPct val="80000"/>
              </a:lnSpc>
              <a:buFont typeface="Arial" charset="0"/>
              <a:buNone/>
              <a:defRPr/>
            </a:pPr>
            <a:endParaRPr lang="en-GB" altLang="zh-CN" sz="1700" dirty="0" smtClean="0">
              <a:latin typeface="Times New Roman" pitchFamily="18" charset="0"/>
              <a:cs typeface="Times New Roman" pitchFamily="18" charset="0"/>
            </a:endParaRPr>
          </a:p>
          <a:p>
            <a:pPr eaLnBrk="1" hangingPunct="1">
              <a:lnSpc>
                <a:spcPct val="80000"/>
              </a:lnSpc>
              <a:buFont typeface="Arial" charset="0"/>
              <a:buNone/>
              <a:defRPr/>
            </a:pPr>
            <a:r>
              <a:rPr lang="en-GB" altLang="zh-CN" sz="1700" dirty="0" smtClean="0">
                <a:latin typeface="Times New Roman" pitchFamily="18" charset="0"/>
                <a:cs typeface="Times New Roman" pitchFamily="18" charset="0"/>
              </a:rPr>
              <a:t>                                   </a:t>
            </a:r>
            <a:endParaRPr lang="zh-CN" altLang="en-US" sz="1700" dirty="0" smtClean="0">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B84AC685-8DCD-4BF8-AD7B-79103AE294C2}" type="slidenum">
              <a:rPr lang="zh-CN" altLang="en-US"/>
              <a:pPr>
                <a:defRPr/>
              </a:pPr>
              <a:t>8</a:t>
            </a:fld>
            <a:endParaRPr lang="zh-CN" altLang="en-US"/>
          </a:p>
        </p:txBody>
      </p:sp>
      <p:pic>
        <p:nvPicPr>
          <p:cNvPr id="28677" name="图片 5" descr="UNAFRIlogo.jpg"/>
          <p:cNvPicPr>
            <a:picLocks noChangeAspect="1"/>
          </p:cNvPicPr>
          <p:nvPr/>
        </p:nvPicPr>
        <p:blipFill>
          <a:blip r:embed="rId3"/>
          <a:srcRect/>
          <a:stretch>
            <a:fillRect/>
          </a:stretch>
        </p:blipFill>
        <p:spPr bwMode="auto">
          <a:xfrm>
            <a:off x="971550" y="1268413"/>
            <a:ext cx="1181100" cy="936625"/>
          </a:xfrm>
          <a:prstGeom prst="rect">
            <a:avLst/>
          </a:prstGeom>
          <a:noFill/>
          <a:ln w="9525">
            <a:noFill/>
            <a:miter lim="800000"/>
            <a:headEnd/>
            <a:tailEnd/>
          </a:ln>
        </p:spPr>
      </p:pic>
      <p:pic>
        <p:nvPicPr>
          <p:cNvPr id="28678" name="图片 8" descr="rwi-logo2.jpg"/>
          <p:cNvPicPr>
            <a:picLocks noChangeAspect="1"/>
          </p:cNvPicPr>
          <p:nvPr/>
        </p:nvPicPr>
        <p:blipFill>
          <a:blip r:embed="rId4"/>
          <a:srcRect/>
          <a:stretch>
            <a:fillRect/>
          </a:stretch>
        </p:blipFill>
        <p:spPr bwMode="auto">
          <a:xfrm>
            <a:off x="2195513" y="4365625"/>
            <a:ext cx="1584325" cy="879475"/>
          </a:xfrm>
          <a:prstGeom prst="rect">
            <a:avLst/>
          </a:prstGeom>
          <a:noFill/>
          <a:ln w="9525">
            <a:noFill/>
            <a:miter lim="800000"/>
            <a:headEnd/>
            <a:tailEnd/>
          </a:ln>
        </p:spPr>
      </p:pic>
      <p:pic>
        <p:nvPicPr>
          <p:cNvPr id="28679" name="图片 10" descr="ILANUDlogo.jpg"/>
          <p:cNvPicPr>
            <a:picLocks noChangeAspect="1"/>
          </p:cNvPicPr>
          <p:nvPr/>
        </p:nvPicPr>
        <p:blipFill>
          <a:blip r:embed="rId5"/>
          <a:srcRect/>
          <a:stretch>
            <a:fillRect/>
          </a:stretch>
        </p:blipFill>
        <p:spPr bwMode="auto">
          <a:xfrm>
            <a:off x="900113" y="4365625"/>
            <a:ext cx="1003300" cy="792163"/>
          </a:xfrm>
          <a:prstGeom prst="rect">
            <a:avLst/>
          </a:prstGeom>
          <a:noFill/>
          <a:ln w="9525">
            <a:noFill/>
            <a:miter lim="800000"/>
            <a:headEnd/>
            <a:tailEnd/>
          </a:ln>
        </p:spPr>
      </p:pic>
      <p:sp>
        <p:nvSpPr>
          <p:cNvPr id="28680" name="textruta 10"/>
          <p:cNvSpPr txBox="1">
            <a:spLocks noChangeArrowheads="1"/>
          </p:cNvSpPr>
          <p:nvPr/>
        </p:nvSpPr>
        <p:spPr bwMode="auto">
          <a:xfrm>
            <a:off x="2700338" y="1484313"/>
            <a:ext cx="4895850" cy="400050"/>
          </a:xfrm>
          <a:prstGeom prst="rect">
            <a:avLst/>
          </a:prstGeom>
          <a:noFill/>
          <a:ln w="9525">
            <a:noFill/>
            <a:miter lim="800000"/>
            <a:headEnd/>
            <a:tailEnd/>
          </a:ln>
        </p:spPr>
        <p:txBody>
          <a:bodyPr>
            <a:spAutoFit/>
          </a:bodyPr>
          <a:lstStyle/>
          <a:p>
            <a:r>
              <a:rPr lang="en-GB" altLang="zh-CN" sz="2000">
                <a:solidFill>
                  <a:srgbClr val="FF0000"/>
                </a:solidFill>
                <a:latin typeface="Times New Roman" pitchFamily="18" charset="0"/>
                <a:cs typeface="Times New Roman" pitchFamily="18" charset="0"/>
              </a:rPr>
              <a:t>A pilot prison reform project in six countries</a:t>
            </a:r>
          </a:p>
        </p:txBody>
      </p:sp>
      <p:sp>
        <p:nvSpPr>
          <p:cNvPr id="28681" name="textruta 11"/>
          <p:cNvSpPr txBox="1">
            <a:spLocks noChangeArrowheads="1"/>
          </p:cNvSpPr>
          <p:nvPr/>
        </p:nvSpPr>
        <p:spPr bwMode="auto">
          <a:xfrm>
            <a:off x="2771775" y="2781300"/>
            <a:ext cx="4895850" cy="708025"/>
          </a:xfrm>
          <a:prstGeom prst="rect">
            <a:avLst/>
          </a:prstGeom>
          <a:noFill/>
          <a:ln w="9525">
            <a:noFill/>
            <a:miter lim="800000"/>
            <a:headEnd/>
            <a:tailEnd/>
          </a:ln>
        </p:spPr>
        <p:txBody>
          <a:bodyPr>
            <a:spAutoFit/>
          </a:bodyPr>
          <a:lstStyle/>
          <a:p>
            <a:r>
              <a:rPr lang="en-US" altLang="zh-CN" sz="2000">
                <a:solidFill>
                  <a:srgbClr val="FF0000"/>
                </a:solidFill>
                <a:latin typeface="Times New Roman" pitchFamily="18" charset="0"/>
                <a:cs typeface="Times New Roman" pitchFamily="18" charset="0"/>
              </a:rPr>
              <a:t>South Sudan project on prison reform (2006 – present)</a:t>
            </a:r>
            <a:endParaRPr lang="en-US" sz="2000"/>
          </a:p>
        </p:txBody>
      </p:sp>
      <p:sp>
        <p:nvSpPr>
          <p:cNvPr id="28682" name="textruta 12"/>
          <p:cNvSpPr txBox="1">
            <a:spLocks noChangeArrowheads="1"/>
          </p:cNvSpPr>
          <p:nvPr/>
        </p:nvSpPr>
        <p:spPr bwMode="auto">
          <a:xfrm>
            <a:off x="3708400" y="4292600"/>
            <a:ext cx="4176713" cy="1323975"/>
          </a:xfrm>
          <a:prstGeom prst="rect">
            <a:avLst/>
          </a:prstGeom>
          <a:noFill/>
          <a:ln w="9525">
            <a:noFill/>
            <a:miter lim="800000"/>
            <a:headEnd/>
            <a:tailEnd/>
          </a:ln>
        </p:spPr>
        <p:txBody>
          <a:bodyPr>
            <a:spAutoFit/>
          </a:bodyPr>
          <a:lstStyle/>
          <a:p>
            <a:r>
              <a:rPr lang="en-US" altLang="zh-CN" sz="2000">
                <a:solidFill>
                  <a:srgbClr val="FF0000"/>
                </a:solidFill>
                <a:latin typeface="Times New Roman" pitchFamily="18" charset="0"/>
                <a:cs typeface="Times New Roman" pitchFamily="18" charset="0"/>
              </a:rPr>
              <a:t>Cooperation in Latin America to improve treatment of prisoners in accordance with human rights standards</a:t>
            </a:r>
            <a:r>
              <a:rPr lang="en-US" altLang="zh-CN" sz="2000">
                <a:latin typeface="Times New Roman" pitchFamily="18" charset="0"/>
                <a:cs typeface="Times New Roman" pitchFamily="18" charset="0"/>
              </a:rPr>
              <a:t>.</a:t>
            </a:r>
            <a:endParaRPr lang="en-US" sz="2000"/>
          </a:p>
        </p:txBody>
      </p:sp>
      <p:pic>
        <p:nvPicPr>
          <p:cNvPr id="28683" name="Picture 2"/>
          <p:cNvPicPr>
            <a:picLocks noChangeAspect="1" noChangeArrowheads="1"/>
          </p:cNvPicPr>
          <p:nvPr/>
        </p:nvPicPr>
        <p:blipFill>
          <a:blip r:embed="rId6"/>
          <a:srcRect/>
          <a:stretch>
            <a:fillRect/>
          </a:stretch>
        </p:blipFill>
        <p:spPr bwMode="auto">
          <a:xfrm>
            <a:off x="827088" y="2492375"/>
            <a:ext cx="1249362" cy="12239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标题 1"/>
          <p:cNvSpPr>
            <a:spLocks noGrp="1"/>
          </p:cNvSpPr>
          <p:nvPr>
            <p:ph type="title"/>
          </p:nvPr>
        </p:nvSpPr>
        <p:spPr/>
        <p:txBody>
          <a:bodyPr/>
          <a:lstStyle/>
          <a:p>
            <a:pPr eaLnBrk="1" hangingPunct="1"/>
            <a:r>
              <a:rPr lang="en-US" altLang="zh-CN" sz="2400" smtClean="0">
                <a:solidFill>
                  <a:srgbClr val="FF0000"/>
                </a:solidFill>
                <a:latin typeface="Times New Roman" pitchFamily="18" charset="0"/>
                <a:cs typeface="Times New Roman" pitchFamily="18" charset="0"/>
              </a:rPr>
              <a:t>Use UN Standards and Norms in  Penitentiary Administration</a:t>
            </a:r>
            <a:endParaRPr lang="zh-CN" altLang="en-US" sz="2400" smtClean="0">
              <a:solidFill>
                <a:srgbClr val="FF0000"/>
              </a:solidFill>
            </a:endParaRPr>
          </a:p>
        </p:txBody>
      </p:sp>
      <p:sp>
        <p:nvSpPr>
          <p:cNvPr id="30722" name="内容占位符 2"/>
          <p:cNvSpPr>
            <a:spLocks noGrp="1"/>
          </p:cNvSpPr>
          <p:nvPr>
            <p:ph idx="1"/>
          </p:nvPr>
        </p:nvSpPr>
        <p:spPr>
          <a:xfrm>
            <a:off x="323850" y="1125538"/>
            <a:ext cx="8362950" cy="5183187"/>
          </a:xfrm>
        </p:spPr>
        <p:txBody>
          <a:bodyPr/>
          <a:lstStyle/>
          <a:p>
            <a:pPr eaLnBrk="1" hangingPunct="1">
              <a:lnSpc>
                <a:spcPct val="80000"/>
              </a:lnSpc>
              <a:buFont typeface="Arial" charset="0"/>
              <a:buNone/>
            </a:pPr>
            <a:r>
              <a:rPr lang="en-GB" altLang="zh-CN" sz="1700" smtClean="0">
                <a:latin typeface="Times New Roman" pitchFamily="18" charset="0"/>
                <a:cs typeface="Times New Roman" pitchFamily="18" charset="0"/>
              </a:rPr>
              <a:t>					</a:t>
            </a:r>
          </a:p>
          <a:p>
            <a:pPr eaLnBrk="1" hangingPunct="1">
              <a:lnSpc>
                <a:spcPct val="80000"/>
              </a:lnSpc>
              <a:buFont typeface="Arial" charset="0"/>
              <a:buNone/>
            </a:pPr>
            <a:endParaRPr lang="en-GB"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r>
              <a:rPr lang="en-US" altLang="zh-CN" sz="1700" smtClean="0">
                <a:solidFill>
                  <a:srgbClr val="FF0000"/>
                </a:solidFill>
                <a:latin typeface="Times New Roman" pitchFamily="18" charset="0"/>
                <a:cs typeface="Times New Roman" pitchFamily="18" charset="0"/>
              </a:rPr>
              <a:t>                              </a:t>
            </a:r>
            <a:r>
              <a:rPr lang="en-US" altLang="zh-CN" sz="1700" smtClean="0">
                <a:latin typeface="Times New Roman" pitchFamily="18" charset="0"/>
                <a:cs typeface="Times New Roman" pitchFamily="18" charset="0"/>
              </a:rPr>
              <a:t>             </a:t>
            </a: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zh-CN"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US" altLang="zh-CN" sz="1700" smtClean="0">
              <a:latin typeface="Times New Roman" pitchFamily="18" charset="0"/>
              <a:cs typeface="Times New Roman" pitchFamily="18" charset="0"/>
            </a:endParaRPr>
          </a:p>
          <a:p>
            <a:pPr eaLnBrk="1" hangingPunct="1">
              <a:lnSpc>
                <a:spcPct val="80000"/>
              </a:lnSpc>
              <a:buFont typeface="Arial" charset="0"/>
              <a:buNone/>
            </a:pPr>
            <a:endParaRPr lang="en-GB" altLang="zh-CN" sz="1700" smtClean="0">
              <a:latin typeface="Times New Roman" pitchFamily="18" charset="0"/>
              <a:cs typeface="Times New Roman" pitchFamily="18" charset="0"/>
            </a:endParaRPr>
          </a:p>
          <a:p>
            <a:pPr eaLnBrk="1" hangingPunct="1">
              <a:lnSpc>
                <a:spcPct val="80000"/>
              </a:lnSpc>
              <a:buFont typeface="Arial" charset="0"/>
              <a:buNone/>
            </a:pPr>
            <a:endParaRPr lang="en-GB" altLang="zh-CN" sz="1700" smtClean="0">
              <a:latin typeface="Times New Roman" pitchFamily="18" charset="0"/>
              <a:cs typeface="Times New Roman" pitchFamily="18" charset="0"/>
            </a:endParaRPr>
          </a:p>
          <a:p>
            <a:pPr eaLnBrk="1" hangingPunct="1">
              <a:lnSpc>
                <a:spcPct val="80000"/>
              </a:lnSpc>
              <a:buFont typeface="Arial" charset="0"/>
              <a:buNone/>
            </a:pPr>
            <a:r>
              <a:rPr lang="en-GB" altLang="zh-CN" sz="1700" smtClean="0">
                <a:latin typeface="Times New Roman" pitchFamily="18" charset="0"/>
                <a:cs typeface="Times New Roman" pitchFamily="18" charset="0"/>
              </a:rPr>
              <a:t>                        </a:t>
            </a:r>
          </a:p>
          <a:p>
            <a:pPr eaLnBrk="1" hangingPunct="1">
              <a:lnSpc>
                <a:spcPct val="80000"/>
              </a:lnSpc>
              <a:buFont typeface="Arial" charset="0"/>
              <a:buNone/>
            </a:pPr>
            <a:r>
              <a:rPr lang="en-GB" altLang="zh-CN" sz="1700" smtClean="0">
                <a:latin typeface="Times New Roman" pitchFamily="18" charset="0"/>
                <a:cs typeface="Times New Roman" pitchFamily="18" charset="0"/>
              </a:rPr>
              <a:t>                                   </a:t>
            </a:r>
            <a:endParaRPr lang="zh-CN" altLang="en-US" sz="1700" smtClean="0">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84EB5ACD-AC60-41DF-A343-DB077305E79B}" type="slidenum">
              <a:rPr lang="zh-CN" altLang="en-US"/>
              <a:pPr>
                <a:defRPr/>
              </a:pPr>
              <a:t>9</a:t>
            </a:fld>
            <a:endParaRPr lang="zh-CN" altLang="en-US"/>
          </a:p>
        </p:txBody>
      </p:sp>
      <p:pic>
        <p:nvPicPr>
          <p:cNvPr id="30725" name="图片 8" descr="rwi-logo2.jpg"/>
          <p:cNvPicPr>
            <a:picLocks noChangeAspect="1"/>
          </p:cNvPicPr>
          <p:nvPr/>
        </p:nvPicPr>
        <p:blipFill>
          <a:blip r:embed="rId3"/>
          <a:srcRect/>
          <a:stretch>
            <a:fillRect/>
          </a:stretch>
        </p:blipFill>
        <p:spPr bwMode="auto">
          <a:xfrm>
            <a:off x="611188" y="1773238"/>
            <a:ext cx="1584325" cy="879475"/>
          </a:xfrm>
          <a:prstGeom prst="rect">
            <a:avLst/>
          </a:prstGeom>
          <a:noFill/>
          <a:ln w="9525">
            <a:noFill/>
            <a:miter lim="800000"/>
            <a:headEnd/>
            <a:tailEnd/>
          </a:ln>
        </p:spPr>
      </p:pic>
      <p:pic>
        <p:nvPicPr>
          <p:cNvPr id="30726" name="図 3" descr="logo3.gif"/>
          <p:cNvPicPr>
            <a:picLocks noChangeAspect="1"/>
          </p:cNvPicPr>
          <p:nvPr/>
        </p:nvPicPr>
        <p:blipFill>
          <a:blip r:embed="rId4"/>
          <a:srcRect/>
          <a:stretch>
            <a:fillRect/>
          </a:stretch>
        </p:blipFill>
        <p:spPr bwMode="auto">
          <a:xfrm>
            <a:off x="900113" y="3357563"/>
            <a:ext cx="936625" cy="935037"/>
          </a:xfrm>
          <a:prstGeom prst="rect">
            <a:avLst/>
          </a:prstGeom>
          <a:noFill/>
          <a:ln w="9525">
            <a:noFill/>
            <a:miter lim="800000"/>
            <a:headEnd/>
            <a:tailEnd/>
          </a:ln>
        </p:spPr>
      </p:pic>
      <p:sp>
        <p:nvSpPr>
          <p:cNvPr id="30727" name="textruta 12"/>
          <p:cNvSpPr txBox="1">
            <a:spLocks noChangeArrowheads="1"/>
          </p:cNvSpPr>
          <p:nvPr/>
        </p:nvSpPr>
        <p:spPr bwMode="auto">
          <a:xfrm>
            <a:off x="2627313" y="1844675"/>
            <a:ext cx="5510212" cy="708025"/>
          </a:xfrm>
          <a:prstGeom prst="rect">
            <a:avLst/>
          </a:prstGeom>
          <a:noFill/>
          <a:ln w="9525">
            <a:noFill/>
            <a:miter lim="800000"/>
            <a:headEnd/>
            <a:tailEnd/>
          </a:ln>
        </p:spPr>
        <p:txBody>
          <a:bodyPr>
            <a:spAutoFit/>
          </a:bodyPr>
          <a:lstStyle/>
          <a:p>
            <a:r>
              <a:rPr lang="en-US" altLang="zh-CN" sz="2000">
                <a:solidFill>
                  <a:srgbClr val="FF0000"/>
                </a:solidFill>
                <a:latin typeface="Times New Roman" pitchFamily="18" charset="0"/>
                <a:cs typeface="Times New Roman" pitchFamily="18" charset="0"/>
              </a:rPr>
              <a:t>Human rights capacity develpment programmes for the correctional services in Kenya and Indonesia </a:t>
            </a:r>
            <a:endParaRPr lang="en-US" sz="2000"/>
          </a:p>
        </p:txBody>
      </p:sp>
      <p:sp>
        <p:nvSpPr>
          <p:cNvPr id="30728" name="textruta 13"/>
          <p:cNvSpPr txBox="1">
            <a:spLocks noChangeArrowheads="1"/>
          </p:cNvSpPr>
          <p:nvPr/>
        </p:nvSpPr>
        <p:spPr bwMode="auto">
          <a:xfrm>
            <a:off x="2700338" y="3429000"/>
            <a:ext cx="6048375" cy="708025"/>
          </a:xfrm>
          <a:prstGeom prst="rect">
            <a:avLst/>
          </a:prstGeom>
          <a:noFill/>
          <a:ln w="9525">
            <a:noFill/>
            <a:miter lim="800000"/>
            <a:headEnd/>
            <a:tailEnd/>
          </a:ln>
        </p:spPr>
        <p:txBody>
          <a:bodyPr>
            <a:spAutoFit/>
          </a:bodyPr>
          <a:lstStyle/>
          <a:p>
            <a:r>
              <a:rPr lang="en-GB" altLang="zh-CN" sz="2000">
                <a:solidFill>
                  <a:srgbClr val="FF0000"/>
                </a:solidFill>
                <a:latin typeface="Times New Roman" pitchFamily="18" charset="0"/>
                <a:cs typeface="Times New Roman" pitchFamily="18" charset="0"/>
              </a:rPr>
              <a:t>Reform of punishment sponsored by Ministry of Justice</a:t>
            </a:r>
          </a:p>
          <a:p>
            <a:r>
              <a:rPr lang="en-GB" altLang="zh-CN" sz="2000">
                <a:solidFill>
                  <a:srgbClr val="FF0000"/>
                </a:solidFill>
                <a:latin typeface="Times New Roman" pitchFamily="18" charset="0"/>
                <a:cs typeface="Times New Roman" pitchFamily="18" charset="0"/>
              </a:rPr>
              <a:t>of the PRC</a:t>
            </a:r>
            <a:endParaRPr lang="en-US" sz="2000">
              <a:solidFill>
                <a:srgbClr val="FF0000"/>
              </a:solidFill>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标题 1"/>
          <p:cNvSpPr>
            <a:spLocks noGrp="1"/>
          </p:cNvSpPr>
          <p:nvPr>
            <p:ph type="title"/>
          </p:nvPr>
        </p:nvSpPr>
        <p:spPr/>
        <p:txBody>
          <a:bodyPr/>
          <a:lstStyle/>
          <a:p>
            <a:pPr eaLnBrk="1" hangingPunct="1"/>
            <a:r>
              <a:rPr lang="en-US" altLang="zh-CN" sz="3200" smtClean="0">
                <a:solidFill>
                  <a:srgbClr val="FF0000"/>
                </a:solidFill>
                <a:latin typeface="Times New Roman" pitchFamily="18" charset="0"/>
                <a:cs typeface="Times New Roman" pitchFamily="18" charset="0"/>
              </a:rPr>
              <a:t>Alternatives to Imprisonment</a:t>
            </a:r>
            <a:endParaRPr lang="zh-CN" altLang="en-US" sz="3200" smtClean="0">
              <a:solidFill>
                <a:srgbClr val="FF0000"/>
              </a:solidFill>
            </a:endParaRPr>
          </a:p>
        </p:txBody>
      </p:sp>
      <p:sp>
        <p:nvSpPr>
          <p:cNvPr id="32770" name="内容占位符 2"/>
          <p:cNvSpPr>
            <a:spLocks noGrp="1"/>
          </p:cNvSpPr>
          <p:nvPr>
            <p:ph idx="1"/>
          </p:nvPr>
        </p:nvSpPr>
        <p:spPr>
          <a:xfrm>
            <a:off x="395288" y="1341438"/>
            <a:ext cx="8291512" cy="4784725"/>
          </a:xfrm>
        </p:spPr>
        <p:txBody>
          <a:bodyPr/>
          <a:lstStyle/>
          <a:p>
            <a:pPr eaLnBrk="1" hangingPunct="1">
              <a:buFont typeface="Arial" charset="0"/>
              <a:buNone/>
            </a:pPr>
            <a:r>
              <a:rPr lang="en-US" altLang="zh-CN" sz="2000" smtClean="0">
                <a:solidFill>
                  <a:srgbClr val="FF0000"/>
                </a:solidFill>
                <a:latin typeface="Times New Roman" pitchFamily="18" charset="0"/>
                <a:cs typeface="Times New Roman" pitchFamily="18" charset="0"/>
              </a:rPr>
              <a:t>                       </a:t>
            </a:r>
          </a:p>
          <a:p>
            <a:pPr eaLnBrk="1" hangingPunct="1">
              <a:buFont typeface="Arial" charset="0"/>
              <a:buNone/>
            </a:pPr>
            <a:r>
              <a:rPr lang="en-US" altLang="zh-CN" sz="2000" smtClean="0">
                <a:solidFill>
                  <a:srgbClr val="FF0000"/>
                </a:solidFill>
                <a:latin typeface="Times New Roman" pitchFamily="18" charset="0"/>
                <a:cs typeface="Times New Roman" pitchFamily="18" charset="0"/>
              </a:rPr>
              <a:t>                                   </a:t>
            </a:r>
          </a:p>
          <a:p>
            <a:pPr eaLnBrk="1" hangingPunct="1">
              <a:buFont typeface="Arial" charset="0"/>
              <a:buNone/>
            </a:pPr>
            <a:endParaRPr lang="en-US" altLang="zh-CN" sz="2000" smtClean="0">
              <a:solidFill>
                <a:srgbClr val="FF0000"/>
              </a:solidFill>
              <a:latin typeface="Times New Roman" pitchFamily="18" charset="0"/>
              <a:cs typeface="Times New Roman" pitchFamily="18" charset="0"/>
            </a:endParaRPr>
          </a:p>
          <a:p>
            <a:pPr eaLnBrk="1" hangingPunct="1">
              <a:buFont typeface="Arial" charset="0"/>
              <a:buNone/>
            </a:pPr>
            <a:r>
              <a:rPr lang="en-US" altLang="zh-CN" sz="2000" smtClean="0">
                <a:solidFill>
                  <a:srgbClr val="FF0000"/>
                </a:solidFill>
                <a:latin typeface="Times New Roman" pitchFamily="18" charset="0"/>
                <a:cs typeface="Times New Roman" pitchFamily="18" charset="0"/>
              </a:rPr>
              <a:t> </a:t>
            </a:r>
          </a:p>
          <a:p>
            <a:pPr eaLnBrk="1" hangingPunct="1">
              <a:buFont typeface="Arial" charset="0"/>
              <a:buNone/>
            </a:pPr>
            <a:r>
              <a:rPr lang="en-US" altLang="zh-CN" sz="2000" smtClean="0">
                <a:solidFill>
                  <a:srgbClr val="FF0000"/>
                </a:solidFill>
                <a:latin typeface="Times New Roman" pitchFamily="18" charset="0"/>
                <a:cs typeface="Times New Roman" pitchFamily="18" charset="0"/>
              </a:rPr>
              <a:t>International Training Course                International Corrections Program</a:t>
            </a:r>
            <a:endParaRPr lang="en-US"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endParaRPr lang="en-GB" altLang="zh-CN" sz="2000" smtClean="0">
              <a:latin typeface="Times New Roman" pitchFamily="18" charset="0"/>
              <a:cs typeface="Times New Roman" pitchFamily="18" charset="0"/>
            </a:endParaRPr>
          </a:p>
          <a:p>
            <a:pPr eaLnBrk="1" hangingPunct="1">
              <a:buFont typeface="Arial" charset="0"/>
              <a:buNone/>
            </a:pPr>
            <a:r>
              <a:rPr lang="en-GB" altLang="zh-CN" sz="2000" smtClean="0">
                <a:latin typeface="Times New Roman" pitchFamily="18" charset="0"/>
                <a:cs typeface="Times New Roman" pitchFamily="18" charset="0"/>
              </a:rPr>
              <a:t>               </a:t>
            </a:r>
          </a:p>
          <a:p>
            <a:pPr eaLnBrk="1" hangingPunct="1">
              <a:buFont typeface="Arial" charset="0"/>
              <a:buNone/>
            </a:pPr>
            <a:r>
              <a:rPr lang="en-GB" altLang="zh-CN" sz="2000" smtClean="0">
                <a:latin typeface="Times New Roman" pitchFamily="18" charset="0"/>
                <a:cs typeface="Times New Roman" pitchFamily="18" charset="0"/>
              </a:rPr>
              <a:t> Project on Draft  Community</a:t>
            </a:r>
            <a:endParaRPr lang="en-US" altLang="zh-CN" sz="2000" smtClean="0">
              <a:solidFill>
                <a:srgbClr val="FF0000"/>
              </a:solidFill>
              <a:latin typeface="Times New Roman" pitchFamily="18" charset="0"/>
              <a:cs typeface="Times New Roman" pitchFamily="18" charset="0"/>
            </a:endParaRPr>
          </a:p>
          <a:p>
            <a:pPr eaLnBrk="1" hangingPunct="1">
              <a:buFont typeface="Arial" charset="0"/>
              <a:buNone/>
            </a:pPr>
            <a:r>
              <a:rPr lang="en-US" altLang="zh-CN" sz="2000" smtClean="0">
                <a:latin typeface="Times New Roman" pitchFamily="18" charset="0"/>
                <a:cs typeface="Times New Roman" pitchFamily="18" charset="0"/>
              </a:rPr>
              <a:t>       Corrections Law</a:t>
            </a:r>
          </a:p>
          <a:p>
            <a:pPr eaLnBrk="1" hangingPunct="1">
              <a:buFont typeface="Arial" charset="0"/>
              <a:buNone/>
            </a:pPr>
            <a:endParaRPr lang="en-US" altLang="zh-CN" sz="2000" smtClean="0">
              <a:solidFill>
                <a:srgbClr val="FF0000"/>
              </a:solidFill>
              <a:latin typeface="Times New Roman" pitchFamily="18" charset="0"/>
              <a:cs typeface="Times New Roman" pitchFamily="18" charset="0"/>
            </a:endParaRPr>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46DBD7CA-8AA5-4BB7-8398-94B123C88A32}" type="slidenum">
              <a:rPr lang="zh-CN" altLang="en-US"/>
              <a:pPr>
                <a:defRPr/>
              </a:pPr>
              <a:t>10</a:t>
            </a:fld>
            <a:endParaRPr lang="zh-CN" altLang="en-US"/>
          </a:p>
        </p:txBody>
      </p:sp>
      <p:pic>
        <p:nvPicPr>
          <p:cNvPr id="32773" name="图片 5" descr="UNAFEIlogo.jpg"/>
          <p:cNvPicPr>
            <a:picLocks noChangeAspect="1"/>
          </p:cNvPicPr>
          <p:nvPr/>
        </p:nvPicPr>
        <p:blipFill>
          <a:blip r:embed="rId3"/>
          <a:srcRect/>
          <a:stretch>
            <a:fillRect/>
          </a:stretch>
        </p:blipFill>
        <p:spPr bwMode="auto">
          <a:xfrm>
            <a:off x="1547813" y="1484313"/>
            <a:ext cx="1223962" cy="1246187"/>
          </a:xfrm>
          <a:prstGeom prst="rect">
            <a:avLst/>
          </a:prstGeom>
          <a:noFill/>
          <a:ln w="9525">
            <a:noFill/>
            <a:miter lim="800000"/>
            <a:headEnd/>
            <a:tailEnd/>
          </a:ln>
        </p:spPr>
      </p:pic>
      <p:pic>
        <p:nvPicPr>
          <p:cNvPr id="32774" name="図 3" descr="logo3.gif"/>
          <p:cNvPicPr>
            <a:picLocks noChangeAspect="1"/>
          </p:cNvPicPr>
          <p:nvPr/>
        </p:nvPicPr>
        <p:blipFill>
          <a:blip r:embed="rId4"/>
          <a:srcRect/>
          <a:stretch>
            <a:fillRect/>
          </a:stretch>
        </p:blipFill>
        <p:spPr bwMode="auto">
          <a:xfrm>
            <a:off x="1692275" y="3500438"/>
            <a:ext cx="1079500" cy="1081087"/>
          </a:xfrm>
          <a:prstGeom prst="rect">
            <a:avLst/>
          </a:prstGeom>
          <a:noFill/>
          <a:ln w="9525">
            <a:noFill/>
            <a:miter lim="800000"/>
            <a:headEnd/>
            <a:tailEnd/>
          </a:ln>
        </p:spPr>
      </p:pic>
      <p:pic>
        <p:nvPicPr>
          <p:cNvPr id="32775" name="图片 8" descr="20111122jndwghlztzt013.jpg"/>
          <p:cNvPicPr>
            <a:picLocks noChangeAspect="1"/>
          </p:cNvPicPr>
          <p:nvPr/>
        </p:nvPicPr>
        <p:blipFill>
          <a:blip r:embed="rId5"/>
          <a:srcRect/>
          <a:stretch>
            <a:fillRect/>
          </a:stretch>
        </p:blipFill>
        <p:spPr bwMode="auto">
          <a:xfrm>
            <a:off x="4356100" y="3644900"/>
            <a:ext cx="3857625" cy="2570163"/>
          </a:xfrm>
          <a:prstGeom prst="rect">
            <a:avLst/>
          </a:prstGeom>
          <a:noFill/>
          <a:ln w="9525">
            <a:noFill/>
            <a:miter lim="800000"/>
            <a:headEnd/>
            <a:tailEnd/>
          </a:ln>
        </p:spPr>
      </p:pic>
      <p:pic>
        <p:nvPicPr>
          <p:cNvPr id="32776" name="Picture 2"/>
          <p:cNvPicPr>
            <a:picLocks noChangeAspect="1" noChangeArrowheads="1"/>
          </p:cNvPicPr>
          <p:nvPr/>
        </p:nvPicPr>
        <p:blipFill>
          <a:blip r:embed="rId6"/>
          <a:srcRect/>
          <a:stretch>
            <a:fillRect/>
          </a:stretch>
        </p:blipFill>
        <p:spPr bwMode="auto">
          <a:xfrm>
            <a:off x="5364163" y="1341438"/>
            <a:ext cx="1538287" cy="15065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标题 1"/>
          <p:cNvSpPr>
            <a:spLocks noGrp="1"/>
          </p:cNvSpPr>
          <p:nvPr>
            <p:ph type="title"/>
          </p:nvPr>
        </p:nvSpPr>
        <p:spPr/>
        <p:txBody>
          <a:bodyPr/>
          <a:lstStyle/>
          <a:p>
            <a:pPr eaLnBrk="1" hangingPunct="1"/>
            <a:r>
              <a:rPr lang="en-US" altLang="zh-CN" sz="3200" smtClean="0">
                <a:solidFill>
                  <a:srgbClr val="FF0000"/>
                </a:solidFill>
                <a:latin typeface="Times New Roman" pitchFamily="18" charset="0"/>
                <a:cs typeface="Times New Roman" pitchFamily="18" charset="0"/>
              </a:rPr>
              <a:t>How can the PNI further help member states? </a:t>
            </a:r>
            <a:endParaRPr lang="zh-CN" altLang="en-US" sz="3200" smtClean="0">
              <a:solidFill>
                <a:srgbClr val="FF0000"/>
              </a:solidFill>
              <a:latin typeface="Times New Roman" pitchFamily="18" charset="0"/>
              <a:cs typeface="Times New Roman" pitchFamily="18" charset="0"/>
            </a:endParaRPr>
          </a:p>
        </p:txBody>
      </p:sp>
      <p:sp>
        <p:nvSpPr>
          <p:cNvPr id="34818" name="内容占位符 2"/>
          <p:cNvSpPr>
            <a:spLocks noGrp="1"/>
          </p:cNvSpPr>
          <p:nvPr>
            <p:ph idx="1"/>
          </p:nvPr>
        </p:nvSpPr>
        <p:spPr/>
        <p:txBody>
          <a:bodyPr/>
          <a:lstStyle/>
          <a:p>
            <a:pPr eaLnBrk="1" hangingPunct="1">
              <a:buFont typeface="Arial" charset="0"/>
              <a:buNone/>
            </a:pPr>
            <a:endParaRPr lang="en-US" i="1" smtClean="0">
              <a:ea typeface="宋体"/>
            </a:endParaRPr>
          </a:p>
          <a:p>
            <a:pPr eaLnBrk="1" hangingPunct="1">
              <a:buFont typeface="Arial" charset="0"/>
              <a:buNone/>
            </a:pPr>
            <a:r>
              <a:rPr lang="en-US" i="1" smtClean="0">
                <a:ea typeface="宋体"/>
              </a:rPr>
              <a:t>As a response to requests by members states PNI</a:t>
            </a:r>
          </a:p>
          <a:p>
            <a:pPr eaLnBrk="1" hangingPunct="1">
              <a:buFont typeface="Arial" charset="0"/>
              <a:buNone/>
            </a:pPr>
            <a:r>
              <a:rPr lang="en-US" i="1" smtClean="0">
                <a:ea typeface="宋体"/>
              </a:rPr>
              <a:t>can provide services, such as  exchange of</a:t>
            </a:r>
          </a:p>
          <a:p>
            <a:pPr eaLnBrk="1" hangingPunct="1">
              <a:buFont typeface="Arial" charset="0"/>
              <a:buNone/>
            </a:pPr>
            <a:r>
              <a:rPr lang="en-US" i="1" smtClean="0">
                <a:ea typeface="宋体"/>
              </a:rPr>
              <a:t>information, research, training and specialized </a:t>
            </a:r>
          </a:p>
          <a:p>
            <a:pPr eaLnBrk="1" hangingPunct="1">
              <a:buFont typeface="Arial" charset="0"/>
              <a:buNone/>
            </a:pPr>
            <a:r>
              <a:rPr lang="en-US" i="1" smtClean="0">
                <a:ea typeface="宋体"/>
              </a:rPr>
              <a:t>education, development of training  tools and</a:t>
            </a:r>
          </a:p>
          <a:p>
            <a:pPr eaLnBrk="1" hangingPunct="1">
              <a:buFont typeface="Arial" charset="0"/>
              <a:buNone/>
            </a:pPr>
            <a:r>
              <a:rPr lang="en-US" i="1" smtClean="0">
                <a:ea typeface="宋体"/>
              </a:rPr>
              <a:t>guidelines, etc</a:t>
            </a:r>
            <a:endParaRPr lang="zh-CN" altLang="en-US" smtClean="0"/>
          </a:p>
        </p:txBody>
      </p:sp>
      <p:sp>
        <p:nvSpPr>
          <p:cNvPr id="4" name="日期占位符 3"/>
          <p:cNvSpPr>
            <a:spLocks noGrp="1"/>
          </p:cNvSpPr>
          <p:nvPr>
            <p:ph type="dt" sz="quarter" idx="10"/>
          </p:nvPr>
        </p:nvSpPr>
        <p:spPr/>
        <p:txBody>
          <a:bodyPr/>
          <a:lstStyle/>
          <a:p>
            <a:pPr>
              <a:defRPr/>
            </a:pPr>
            <a:r>
              <a:rPr lang="en-US" altLang="zh-CN"/>
              <a:t>2012/4/23</a:t>
            </a:r>
            <a:endParaRPr lang="zh-CN" altLang="en-US"/>
          </a:p>
        </p:txBody>
      </p:sp>
      <p:sp>
        <p:nvSpPr>
          <p:cNvPr id="5" name="灯片编号占位符 4"/>
          <p:cNvSpPr>
            <a:spLocks noGrp="1"/>
          </p:cNvSpPr>
          <p:nvPr>
            <p:ph type="sldNum" sz="quarter" idx="12"/>
          </p:nvPr>
        </p:nvSpPr>
        <p:spPr/>
        <p:txBody>
          <a:bodyPr/>
          <a:lstStyle/>
          <a:p>
            <a:pPr>
              <a:defRPr/>
            </a:pPr>
            <a:fld id="{A63AE2FB-C779-4825-84DF-CBCEB96658CC}" type="slidenum">
              <a:rPr lang="zh-CN" altLang="en-US"/>
              <a:pPr>
                <a:defRPr/>
              </a:pPr>
              <a:t>11</a:t>
            </a:fld>
            <a:endParaRPr lang="zh-CN" altLang="en-US"/>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2486</Words>
  <Application>Microsoft Office PowerPoint</Application>
  <PresentationFormat>Näytössä katseltava diaesitys (4:3)</PresentationFormat>
  <Paragraphs>209</Paragraphs>
  <Slides>11</Slides>
  <Notes>10</Notes>
  <HiddenSlides>0</HiddenSlides>
  <MMClips>0</MMClips>
  <ScaleCrop>false</ScaleCrop>
  <HeadingPairs>
    <vt:vector size="6" baseType="variant">
      <vt:variant>
        <vt:lpstr>Käytetyt fontit</vt:lpstr>
      </vt:variant>
      <vt:variant>
        <vt:i4>4</vt:i4>
      </vt:variant>
      <vt:variant>
        <vt:lpstr>Suunnittelumalli</vt:lpstr>
      </vt:variant>
      <vt:variant>
        <vt:i4>1</vt:i4>
      </vt:variant>
      <vt:variant>
        <vt:lpstr>Dian otsikot</vt:lpstr>
      </vt:variant>
      <vt:variant>
        <vt:i4>11</vt:i4>
      </vt:variant>
    </vt:vector>
  </HeadingPairs>
  <TitlesOfParts>
    <vt:vector size="16" baseType="lpstr">
      <vt:lpstr>Arial</vt:lpstr>
      <vt:lpstr>宋体</vt:lpstr>
      <vt:lpstr>Calibri</vt:lpstr>
      <vt:lpstr>Times New Roman</vt:lpstr>
      <vt:lpstr>Office 主题</vt:lpstr>
      <vt:lpstr>Implementing the Salvador Declaration  Effectively utilizing the UN standards and norms on crime prevention and criminal justice</vt:lpstr>
      <vt:lpstr>Dia 2</vt:lpstr>
      <vt:lpstr>Publications, projects and research</vt:lpstr>
      <vt:lpstr>Strengthen Public-Private Partnerships</vt:lpstr>
      <vt:lpstr>Promoting Wider Education and Awareness</vt:lpstr>
      <vt:lpstr>Promote Wider Education and Awareness</vt:lpstr>
      <vt:lpstr> Promote Appropriate Training of Officials </vt:lpstr>
      <vt:lpstr>Use UN Standards and Norms in Penitentiary Administration</vt:lpstr>
      <vt:lpstr>Use UN Standards and Norms in  Penitentiary Administration</vt:lpstr>
      <vt:lpstr>Alternatives to Imprisonment</vt:lpstr>
      <vt:lpstr>How can the PNI further help member states?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Implementing the Salvador Declaration  Effectively utilizing the UN standards and norms on crime prevention and criminal justice</dc:title>
  <dc:creator>周振杰</dc:creator>
  <cp:lastModifiedBy>terhi Viljanen</cp:lastModifiedBy>
  <cp:revision>100</cp:revision>
  <dcterms:created xsi:type="dcterms:W3CDTF">2012-03-13T07:06:26Z</dcterms:created>
  <dcterms:modified xsi:type="dcterms:W3CDTF">2012-04-20T08:00:38Z</dcterms:modified>
</cp:coreProperties>
</file>