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69" r:id="rId3"/>
    <p:sldId id="271" r:id="rId4"/>
    <p:sldId id="265" r:id="rId5"/>
    <p:sldId id="266" r:id="rId6"/>
    <p:sldId id="270" r:id="rId7"/>
    <p:sldId id="260" r:id="rId8"/>
    <p:sldId id="262" r:id="rId9"/>
    <p:sldId id="263" r:id="rId10"/>
    <p:sldId id="264" r:id="rId11"/>
    <p:sldId id="268" r:id="rId12"/>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E6631"/>
    <a:srgbClr val="00003E"/>
    <a:srgbClr val="FA4CF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보통 스타일 3 - 강조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A488322-F2BA-4B5B-9748-0D474271808F}" styleName="보통 스타일 3 - 강조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1" autoAdjust="0"/>
    <p:restoredTop sz="90698" autoAdjust="0"/>
  </p:normalViewPr>
  <p:slideViewPr>
    <p:cSldViewPr>
      <p:cViewPr varScale="1">
        <p:scale>
          <a:sx n="91" d="100"/>
          <a:sy n="91" d="100"/>
        </p:scale>
        <p:origin x="-1986"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C3DCA3-D1AC-4DFB-AEBA-B620106BB7D1}" type="datetimeFigureOut">
              <a:rPr lang="ko-KR" altLang="en-US" smtClean="0"/>
              <a:pPr/>
              <a:t>2013-04-22</a:t>
            </a:fld>
            <a:endParaRPr lang="ko-KR" altLang="en-US"/>
          </a:p>
        </p:txBody>
      </p:sp>
      <p:sp>
        <p:nvSpPr>
          <p:cNvPr id="4" name="슬라이드 이미지 개체 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77DC07-FD32-403E-A3B6-545BB4AF359E}" type="slidenum">
              <a:rPr lang="ko-KR" altLang="en-US" smtClean="0"/>
              <a:pPr/>
              <a:t>‹#›</a:t>
            </a:fld>
            <a:endParaRPr lang="ko-KR" altLang="en-US"/>
          </a:p>
        </p:txBody>
      </p:sp>
    </p:spTree>
    <p:extLst>
      <p:ext uri="{BB962C8B-B14F-4D97-AF65-F5344CB8AC3E}">
        <p14:creationId xmlns:p14="http://schemas.microsoft.com/office/powerpoint/2010/main" xmlns="" val="2968658703"/>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freeland.org/eng/"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3B77DC07-FD32-403E-A3B6-545BB4AF359E}" type="slidenum">
              <a:rPr lang="ko-KR" altLang="en-US" smtClean="0"/>
              <a:pPr/>
              <a:t>4</a:t>
            </a:fld>
            <a:endParaRPr lang="ko-KR" altLang="en-US"/>
          </a:p>
        </p:txBody>
      </p:sp>
    </p:spTree>
    <p:extLst>
      <p:ext uri="{BB962C8B-B14F-4D97-AF65-F5344CB8AC3E}">
        <p14:creationId xmlns:p14="http://schemas.microsoft.com/office/powerpoint/2010/main" xmlns="" val="2622747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3B77DC07-FD32-403E-A3B6-545BB4AF359E}" type="slidenum">
              <a:rPr lang="ko-KR" altLang="en-US" smtClean="0"/>
              <a:pPr/>
              <a:t>5</a:t>
            </a:fld>
            <a:endParaRPr lang="ko-KR" altLang="en-US"/>
          </a:p>
        </p:txBody>
      </p:sp>
    </p:spTree>
    <p:extLst>
      <p:ext uri="{BB962C8B-B14F-4D97-AF65-F5344CB8AC3E}">
        <p14:creationId xmlns:p14="http://schemas.microsoft.com/office/powerpoint/2010/main" xmlns="" val="3669418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smtClean="0"/>
              <a:t>BEIJING — An international crackdown on wildlife crimes involving countries in Asia, Africa and the United States is claiming a significant victory. Chinese authorities say they took the lead in a broad effort to curb wildlife poaching.</a:t>
            </a:r>
            <a:br>
              <a:rPr lang="en-US" altLang="ko-KR" dirty="0" smtClean="0"/>
            </a:br>
            <a:r>
              <a:rPr lang="en-US" altLang="ko-KR" dirty="0" smtClean="0"/>
              <a:t> </a:t>
            </a:r>
            <a:br>
              <a:rPr lang="en-US" altLang="ko-KR" dirty="0" smtClean="0"/>
            </a:br>
            <a:r>
              <a:rPr lang="en-US" altLang="ko-KR" dirty="0" smtClean="0"/>
              <a:t>A cross-border crackdown on wildlife crimes has resulted in hundreds of arrests and seizures of banned wildlife specimens, marking the first international effort led by China to reduce illicit trade in endangered species.</a:t>
            </a:r>
            <a:br>
              <a:rPr lang="en-US" altLang="ko-KR" dirty="0" smtClean="0"/>
            </a:br>
            <a:r>
              <a:rPr lang="en-US" altLang="ko-KR" dirty="0" smtClean="0"/>
              <a:t> </a:t>
            </a:r>
            <a:br>
              <a:rPr lang="en-US" altLang="ko-KR" dirty="0" smtClean="0"/>
            </a:br>
            <a:r>
              <a:rPr lang="en-US" altLang="ko-KR" dirty="0" smtClean="0"/>
              <a:t>Between January 6 and February 5, the United States and countries in Africa and Asia cooperated in the operation code-named COBRA that specifically tried to dismantle wildlife crime syndicates.</a:t>
            </a:r>
            <a:br>
              <a:rPr lang="en-US" altLang="ko-KR" dirty="0" smtClean="0"/>
            </a:br>
            <a:r>
              <a:rPr lang="en-US" altLang="ko-KR" dirty="0" smtClean="0"/>
              <a:t> </a:t>
            </a:r>
            <a:br>
              <a:rPr lang="en-US" altLang="ko-KR" dirty="0" smtClean="0"/>
            </a:br>
            <a:r>
              <a:rPr lang="en-US" altLang="ko-KR" dirty="0" smtClean="0"/>
              <a:t>Steven </a:t>
            </a:r>
            <a:r>
              <a:rPr lang="en-US" altLang="ko-KR" dirty="0" err="1" smtClean="0"/>
              <a:t>Galster</a:t>
            </a:r>
            <a:r>
              <a:rPr lang="en-US" altLang="ko-KR" dirty="0" smtClean="0"/>
              <a:t> is director of the Bangkok-based </a:t>
            </a:r>
            <a:r>
              <a:rPr lang="en-US" altLang="ko-KR" dirty="0" smtClean="0">
                <a:hlinkClick r:id="rId3"/>
              </a:rPr>
              <a:t>Freeland Foundation</a:t>
            </a:r>
            <a:r>
              <a:rPr lang="en-US" altLang="ko-KR" dirty="0" smtClean="0"/>
              <a:t>, an anti-trafficking organization that supported operation Cobra with research and information on wildlife crime it had collected over several years. </a:t>
            </a:r>
            <a:br>
              <a:rPr lang="en-US" altLang="ko-KR" dirty="0" smtClean="0"/>
            </a:br>
            <a:r>
              <a:rPr lang="en-US" altLang="ko-KR" dirty="0" smtClean="0"/>
              <a:t/>
            </a:r>
            <a:br>
              <a:rPr lang="en-US" altLang="ko-KR" dirty="0" smtClean="0"/>
            </a:br>
            <a:r>
              <a:rPr lang="en-US" altLang="ko-KR" dirty="0" smtClean="0"/>
              <a:t>“China came out and actually was the government that proposed a joint operation,” he noted.</a:t>
            </a:r>
            <a:br>
              <a:rPr lang="en-US" altLang="ko-KR" dirty="0" smtClean="0"/>
            </a:br>
            <a:r>
              <a:rPr lang="en-US" altLang="ko-KR" dirty="0" smtClean="0"/>
              <a:t> </a:t>
            </a:r>
            <a:br>
              <a:rPr lang="en-US" altLang="ko-KR" dirty="0" smtClean="0"/>
            </a:br>
            <a:r>
              <a:rPr lang="en-US" altLang="ko-KR" dirty="0" smtClean="0"/>
              <a:t>During the operation officials seized some 6,500 kilograms of elephant ivory, 2,600 live snakes, 22 rhino horns, and 1,500 kilograms of </a:t>
            </a:r>
            <a:r>
              <a:rPr lang="en-US" altLang="ko-KR" dirty="0" err="1" smtClean="0"/>
              <a:t>shatoosh</a:t>
            </a:r>
            <a:r>
              <a:rPr lang="en-US" altLang="ko-KR" dirty="0" smtClean="0"/>
              <a:t>, made from the down hair of an estimated 10,000 Tibetan antelopes.</a:t>
            </a:r>
            <a:br>
              <a:rPr lang="en-US" altLang="ko-KR" dirty="0" smtClean="0"/>
            </a:br>
            <a:r>
              <a:rPr lang="en-US" altLang="ko-KR" dirty="0" smtClean="0"/>
              <a:t> </a:t>
            </a:r>
            <a:br>
              <a:rPr lang="en-US" altLang="ko-KR" dirty="0" smtClean="0"/>
            </a:br>
            <a:r>
              <a:rPr lang="en-US" altLang="ko-KR" dirty="0" smtClean="0"/>
              <a:t>China’s Foreign Ministry spokesperson Hong Lei spoke about the success of the operation in a briefing with reporters Monday.</a:t>
            </a:r>
            <a:br>
              <a:rPr lang="en-US" altLang="ko-KR" dirty="0" smtClean="0"/>
            </a:br>
            <a:r>
              <a:rPr lang="en-US" altLang="ko-KR" dirty="0" smtClean="0"/>
              <a:t> </a:t>
            </a:r>
            <a:br>
              <a:rPr lang="en-US" altLang="ko-KR" dirty="0" smtClean="0"/>
            </a:br>
            <a:r>
              <a:rPr lang="en-US" altLang="ko-KR" dirty="0" smtClean="0"/>
              <a:t>He said the Chinese government is paying great attention to the protection of wildlife, including elephants.  Hong Lei said while some people turn a blind eye to China’s efforts, the operation yielded significant results.   </a:t>
            </a:r>
            <a:br>
              <a:rPr lang="en-US" altLang="ko-KR" dirty="0" smtClean="0"/>
            </a:br>
            <a:r>
              <a:rPr lang="en-US" altLang="ko-KR" dirty="0" smtClean="0"/>
              <a:t> </a:t>
            </a:r>
            <a:br>
              <a:rPr lang="en-US" altLang="ko-KR" dirty="0" smtClean="0"/>
            </a:br>
            <a:r>
              <a:rPr lang="en-US" altLang="ko-KR" dirty="0" smtClean="0"/>
              <a:t>Demand from China has resulted in a huge increase in illegal wildlife poaching of endangered species in Africa.  In 2011 an estimated 44 tons of illegal ivory was seized world wide, representing the deaths of thousands of elephants.  Earlier this month the country of Gabon announced that poachers had killed 11,000 elephants there since 2004. Similarly, African wild rhinos used to number in the hundreds of thousands; there are less than 30,000 alive today.</a:t>
            </a:r>
            <a:br>
              <a:rPr lang="en-US" altLang="ko-KR" dirty="0" smtClean="0"/>
            </a:br>
            <a:r>
              <a:rPr lang="en-US" altLang="ko-KR" dirty="0" smtClean="0"/>
              <a:t> </a:t>
            </a:r>
            <a:br>
              <a:rPr lang="en-US" altLang="ko-KR" dirty="0" smtClean="0"/>
            </a:br>
            <a:r>
              <a:rPr lang="en-US" altLang="ko-KR" dirty="0" smtClean="0"/>
              <a:t>Asian and African governments have been making efforts to link police, customs and wildlife officers from around the world to better combat smuggling and poaching networks. The latest operation involved law enforcement personnel from Africa’s Lusaka Agreement Task Force, Thailand, India, Vietnam, Indonesia and China.</a:t>
            </a:r>
            <a:br>
              <a:rPr lang="en-US" altLang="ko-KR" dirty="0" smtClean="0"/>
            </a:br>
            <a:r>
              <a:rPr lang="en-US" altLang="ko-KR" dirty="0" smtClean="0"/>
              <a:t> </a:t>
            </a:r>
            <a:br>
              <a:rPr lang="en-US" altLang="ko-KR" dirty="0" smtClean="0"/>
            </a:br>
            <a:r>
              <a:rPr lang="en-US" altLang="ko-KR" dirty="0" smtClean="0"/>
              <a:t>While Operation Cobra targeted poachers, Steven </a:t>
            </a:r>
            <a:r>
              <a:rPr lang="en-US" altLang="ko-KR" dirty="0" err="1" smtClean="0"/>
              <a:t>Galster</a:t>
            </a:r>
            <a:r>
              <a:rPr lang="en-US" altLang="ko-KR" dirty="0" smtClean="0"/>
              <a:t> says China’s government is also trying to reduce demand from Chinese buyers. </a:t>
            </a:r>
            <a:br>
              <a:rPr lang="en-US" altLang="ko-KR" dirty="0" smtClean="0"/>
            </a:br>
            <a:r>
              <a:rPr lang="en-US" altLang="ko-KR" dirty="0" smtClean="0"/>
              <a:t/>
            </a:r>
            <a:br>
              <a:rPr lang="en-US" altLang="ko-KR" dirty="0" smtClean="0"/>
            </a:br>
            <a:r>
              <a:rPr lang="en-US" altLang="ko-KR" dirty="0" smtClean="0"/>
              <a:t>“They’re targeting folks that are going overseas, naturally those that are going to go work in Africa,” he said. </a:t>
            </a:r>
            <a:br>
              <a:rPr lang="en-US" altLang="ko-KR" dirty="0" smtClean="0"/>
            </a:br>
            <a:r>
              <a:rPr lang="en-US" altLang="ko-KR" dirty="0" smtClean="0"/>
              <a:t> </a:t>
            </a:r>
            <a:br>
              <a:rPr lang="en-US" altLang="ko-KR" dirty="0" smtClean="0"/>
            </a:br>
            <a:r>
              <a:rPr lang="en-US" altLang="ko-KR" dirty="0" smtClean="0"/>
              <a:t>The illegal wildlife trade totals $8 billion to $10 billion annually, drawing poachers and smugglers to profit from the killing of endangered species.  With Chinese investment and trade with Africa soaring, sustaining the impact of Operation Cobra will be the next challenge for Asian and African nations. </a:t>
            </a:r>
            <a:endParaRPr lang="ko-KR" altLang="en-US" dirty="0"/>
          </a:p>
        </p:txBody>
      </p:sp>
      <p:sp>
        <p:nvSpPr>
          <p:cNvPr id="4" name="슬라이드 번호 개체 틀 3"/>
          <p:cNvSpPr>
            <a:spLocks noGrp="1"/>
          </p:cNvSpPr>
          <p:nvPr>
            <p:ph type="sldNum" sz="quarter" idx="10"/>
          </p:nvPr>
        </p:nvSpPr>
        <p:spPr/>
        <p:txBody>
          <a:bodyPr/>
          <a:lstStyle/>
          <a:p>
            <a:fld id="{3B77DC07-FD32-403E-A3B6-545BB4AF359E}" type="slidenum">
              <a:rPr lang="ko-KR" altLang="en-US" smtClean="0"/>
              <a:pPr/>
              <a:t>7</a:t>
            </a:fld>
            <a:endParaRPr lang="ko-KR" altLang="en-US"/>
          </a:p>
        </p:txBody>
      </p:sp>
    </p:spTree>
    <p:extLst>
      <p:ext uri="{BB962C8B-B14F-4D97-AF65-F5344CB8AC3E}">
        <p14:creationId xmlns:p14="http://schemas.microsoft.com/office/powerpoint/2010/main" xmlns="" val="2054972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3B77DC07-FD32-403E-A3B6-545BB4AF359E}" type="slidenum">
              <a:rPr lang="ko-KR" altLang="en-US" smtClean="0"/>
              <a:pPr/>
              <a:t>9</a:t>
            </a:fld>
            <a:endParaRPr lang="ko-KR" altLang="en-US"/>
          </a:p>
        </p:txBody>
      </p:sp>
    </p:spTree>
    <p:extLst>
      <p:ext uri="{BB962C8B-B14F-4D97-AF65-F5344CB8AC3E}">
        <p14:creationId xmlns:p14="http://schemas.microsoft.com/office/powerpoint/2010/main" xmlns="" val="3742605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en-US" altLang="ko-KR" sz="1200" b="0" i="0" u="none" strike="noStrike" kern="1200" baseline="0" dirty="0" smtClean="0">
              <a:solidFill>
                <a:schemeClr val="tx1"/>
              </a:solidFill>
              <a:latin typeface="+mn-lt"/>
              <a:ea typeface="+mn-ea"/>
              <a:cs typeface="+mn-cs"/>
            </a:endParaRPr>
          </a:p>
        </p:txBody>
      </p:sp>
      <p:sp>
        <p:nvSpPr>
          <p:cNvPr id="4" name="슬라이드 번호 개체 틀 3"/>
          <p:cNvSpPr>
            <a:spLocks noGrp="1"/>
          </p:cNvSpPr>
          <p:nvPr>
            <p:ph type="sldNum" sz="quarter" idx="10"/>
          </p:nvPr>
        </p:nvSpPr>
        <p:spPr/>
        <p:txBody>
          <a:bodyPr/>
          <a:lstStyle/>
          <a:p>
            <a:fld id="{3B77DC07-FD32-403E-A3B6-545BB4AF359E}" type="slidenum">
              <a:rPr lang="ko-KR" altLang="en-US" smtClean="0"/>
              <a:pPr/>
              <a:t>10</a:t>
            </a:fld>
            <a:endParaRPr lang="ko-KR" altLang="en-US"/>
          </a:p>
        </p:txBody>
      </p:sp>
    </p:spTree>
    <p:extLst>
      <p:ext uri="{BB962C8B-B14F-4D97-AF65-F5344CB8AC3E}">
        <p14:creationId xmlns:p14="http://schemas.microsoft.com/office/powerpoint/2010/main" xmlns="" val="4231297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ACA7A064-283B-4A71-8F9C-60506A864931}" type="datetimeFigureOut">
              <a:rPr lang="ko-KR" altLang="en-US" smtClean="0"/>
              <a:pPr/>
              <a:t>2013-04-22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1060718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CA7A064-283B-4A71-8F9C-60506A864931}" type="datetimeFigureOut">
              <a:rPr lang="ko-KR" altLang="en-US" smtClean="0"/>
              <a:pPr/>
              <a:t>2013-04-22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4071669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ACA7A064-283B-4A71-8F9C-60506A864931}" type="datetimeFigureOut">
              <a:rPr lang="ko-KR" altLang="en-US" smtClean="0"/>
              <a:pPr/>
              <a:t>2013-04-22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357225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ACA7A064-283B-4A71-8F9C-60506A864931}" type="datetimeFigureOut">
              <a:rPr lang="ko-KR" altLang="en-US" smtClean="0"/>
              <a:pPr/>
              <a:t>2013-04-22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3542916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ACA7A064-283B-4A71-8F9C-60506A864931}" type="datetimeFigureOut">
              <a:rPr lang="ko-KR" altLang="en-US" smtClean="0"/>
              <a:pPr/>
              <a:t>2013-04-22</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718389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ACA7A064-283B-4A71-8F9C-60506A864931}" type="datetimeFigureOut">
              <a:rPr lang="ko-KR" altLang="en-US" smtClean="0"/>
              <a:pPr/>
              <a:t>2013-04-22</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38969756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ACA7A064-283B-4A71-8F9C-60506A864931}" type="datetimeFigureOut">
              <a:rPr lang="ko-KR" altLang="en-US" smtClean="0"/>
              <a:pPr/>
              <a:t>2013-04-22</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20213252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ACA7A064-283B-4A71-8F9C-60506A864931}" type="datetimeFigureOut">
              <a:rPr lang="ko-KR" altLang="en-US" smtClean="0"/>
              <a:pPr/>
              <a:t>2013-04-22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1885556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ACA7A064-283B-4A71-8F9C-60506A864931}" type="datetimeFigureOut">
              <a:rPr lang="ko-KR" altLang="en-US" smtClean="0"/>
              <a:pPr/>
              <a:t>2013-04-22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1433806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CA7A064-283B-4A71-8F9C-60506A864931}" type="datetimeFigureOut">
              <a:rPr lang="ko-KR" altLang="en-US" smtClean="0"/>
              <a:pPr/>
              <a:t>2013-04-22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379323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CA7A064-283B-4A71-8F9C-60506A864931}" type="datetimeFigureOut">
              <a:rPr lang="ko-KR" altLang="en-US" smtClean="0"/>
              <a:pPr/>
              <a:t>2013-04-22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14711884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A7A064-283B-4A71-8F9C-60506A864931}" type="datetimeFigureOut">
              <a:rPr lang="ko-KR" altLang="en-US" smtClean="0"/>
              <a:pPr/>
              <a:t>2013-04-22</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EC714C-7511-42C1-B28B-FE4C18BBF94D}" type="slidenum">
              <a:rPr lang="ko-KR" altLang="en-US" smtClean="0"/>
              <a:pPr/>
              <a:t>‹#›</a:t>
            </a:fld>
            <a:endParaRPr lang="ko-KR" altLang="en-US"/>
          </a:p>
        </p:txBody>
      </p:sp>
    </p:spTree>
    <p:extLst>
      <p:ext uri="{BB962C8B-B14F-4D97-AF65-F5344CB8AC3E}">
        <p14:creationId xmlns:p14="http://schemas.microsoft.com/office/powerpoint/2010/main" xmlns="" val="42610509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kr/url?sa=i&amp;rct=j&amp;q=&amp;esrc=s&amp;frm=1&amp;source=images&amp;cd=&amp;cad=rja&amp;docid=ahYBy_rjZ_j3xM&amp;tbnid=FNyyD4yhvsGVsM:&amp;ved=0CAUQjRw&amp;url=http://www.incruit.com/company/3890719&amp;ei=mituUffyF8jDkQW4uYGoCg&amp;bvm=bv.45368065,d.dGI&amp;psig=AFQjCNENua7_s5_F57YFONirSW4Nd3PPPA&amp;ust=1366261013430253"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hyperlink" Target="http://www.google.co.kr/url?sa=i&amp;rct=j&amp;q=&amp;esrc=s&amp;frm=1&amp;source=images&amp;cd=&amp;cad=rja&amp;docid=hyFu9zgRkwlDzM&amp;tbnid=qJmJ7E65BMhqBM:&amp;ved=0CAUQjRw&amp;url=http://www.kic.re.kr/english/cooperation/unpni.asp&amp;ei=uituUZ3aLczOkwXn1ICoAQ&amp;bvm=bv.45368065,d.dGI&amp;psig=AFQjCNEIPuHJsh_QuCXqkGp1KeQUBXbLvA&amp;ust=1366261039336559"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kr/url?sa=i&amp;rct=j&amp;q=%22RILO+AP%22+seoul&amp;source=images&amp;cd=&amp;cad=rja&amp;docid=hyQo9LQ8SkxQoM&amp;tbnid=svdTXziS3sAG-M:&amp;ved=0CAUQjRw&amp;url=http://money.joinsmsn.com/news/article/article.asp?total_id=8716742&amp;ctg=1100&amp;ei=_dFxUdpBxJWTBdOQgTg&amp;psig=AFQjCNGlfVNwYPrYZHF-HwcY9fsypsYr7Q&amp;ust=1366500214369889" TargetMode="Externa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hyperlink" Target="http://www.google.co.kr/url?sa=i&amp;rct=j&amp;q=%22RILO+AP%22+seoul&amp;source=images&amp;cd=&amp;cad=rja&amp;docid=n0aiwHTuiYfB7M&amp;tbnid=j7pOBnHyLkCfDM:&amp;ved=0CAUQjRw&amp;url=http://ecustoms.tistory.com/1662&amp;ei=QtJxUeePC8mrlAXHmIBI&amp;psig=AFQjCNGlfVNwYPrYZHF-HwcY9fsypsYr7Q&amp;ust=1366500214369889"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hyperlink" Target="http://www.google.co.kr/url?sa=i&amp;rct=j&amp;q=&amp;esrc=s&amp;frm=1&amp;source=images&amp;cd=&amp;cad=rja&amp;docid=PEcbIO_45GYt-M&amp;tbnid=Z5VkKFEnS0wY1M:&amp;ved=&amp;url=http://patsdailyrant.blogspot.com/2011/10/vietnam-security-police-association.html&amp;ei=7aNrUa7aG4jjiwKxzYC4Bw&amp;bvm=bv.45175338,d.cGE&amp;psig=AFQjCNH8O8sQVOsWn9QqgIrEqPI0OZVjgA&amp;ust=1366095213831681" TargetMode="External"/><Relationship Id="rId13" Type="http://schemas.openxmlformats.org/officeDocument/2006/relationships/image" Target="../media/image14.gif"/><Relationship Id="rId18" Type="http://schemas.openxmlformats.org/officeDocument/2006/relationships/hyperlink" Target="http://www.google.co.kr/url?sa=i&amp;rct=j&amp;q=&amp;esrc=s&amp;frm=1&amp;source=images&amp;cd=&amp;cad=rja&amp;docid=QVYuIBXeLZtWMM&amp;tbnid=50eG5qGHoUNgZM:&amp;ved=&amp;url=http://mygroupsolutions.com/Case%20Histories&amp;ei=jKVrUd_nEOLIigKGxoDwDQ&amp;bvm=bv.45175338,d.cGE&amp;psig=AFQjCNGoZpStLAXy5yVUd6-Ai8zbhLzoJQ&amp;ust=1366095628615912" TargetMode="External"/><Relationship Id="rId3" Type="http://schemas.openxmlformats.org/officeDocument/2006/relationships/image" Target="../media/image9.jpeg"/><Relationship Id="rId21" Type="http://schemas.openxmlformats.org/officeDocument/2006/relationships/image" Target="../media/image18.jpeg"/><Relationship Id="rId7" Type="http://schemas.openxmlformats.org/officeDocument/2006/relationships/image" Target="../media/image11.gif"/><Relationship Id="rId12" Type="http://schemas.openxmlformats.org/officeDocument/2006/relationships/hyperlink" Target="http://www.lusakaagreement.org/" TargetMode="External"/><Relationship Id="rId17" Type="http://schemas.openxmlformats.org/officeDocument/2006/relationships/image" Target="../media/image16.jpeg"/><Relationship Id="rId2" Type="http://schemas.openxmlformats.org/officeDocument/2006/relationships/hyperlink" Target="http://www.google.co.kr/url?sa=i&amp;rct=j&amp;q=&amp;esrc=s&amp;frm=1&amp;source=images&amp;cd=&amp;cad=rja&amp;docid=RqeKQ2JFJU-K7M&amp;tbnid=vLNzWDBRDUjz8M:&amp;ved=&amp;url=http://www.thaifootball.com/clubs/team-police.html&amp;ei=6KJrUdu8I-LgiALw-4CIBg&amp;bvm=bv.45175338,d.cGE&amp;psig=AFQjCNGr7xCDc2XtA4NI-kp3mKUiPKQiCQ&amp;ust=1366094952965892" TargetMode="External"/><Relationship Id="rId16" Type="http://schemas.openxmlformats.org/officeDocument/2006/relationships/hyperlink" Target="http://www.google.co.kr/url?sa=i&amp;rct=j&amp;q=&amp;esrc=s&amp;frm=1&amp;source=images&amp;cd=&amp;cad=rja&amp;docid=Af9CU12R7mPxXM&amp;tbnid=GLApT86kD0bxHM:&amp;ved=&amp;url=http://webmail.riloap.org/&amp;ei=8qRrUZe2LeTbigKjx4GQDw&amp;bvm=bv.45175338,d.cGE&amp;psig=AFQjCNEMW-BElWxG4ndDDCJf3SSUvptEeQ&amp;ust=1366095475131652" TargetMode="External"/><Relationship Id="rId20" Type="http://schemas.openxmlformats.org/officeDocument/2006/relationships/hyperlink" Target="http://www.google.co.kr/url?sa=i&amp;rct=j&amp;q=&amp;esrc=s&amp;frm=1&amp;source=images&amp;cd=&amp;cad=rja&amp;docid=LntVxMqLiKM4lM&amp;tbnid=ToH_UdXgX4g6uM:&amp;ved=&amp;url=http://wccb.gov.in/&amp;ei=tKVrUYPaLOGyiQK1i4GoDA&amp;bvm=bv.45175338,d.cGE&amp;psig=AFQjCNGUNr5jovW_AFmf8O6HR-C4UEXRqg&amp;ust=1366095669221546" TargetMode="External"/><Relationship Id="rId1" Type="http://schemas.openxmlformats.org/officeDocument/2006/relationships/slideLayout" Target="../slideLayouts/slideLayout2.xml"/><Relationship Id="rId6" Type="http://schemas.openxmlformats.org/officeDocument/2006/relationships/hyperlink" Target="http://nikes-sports.blogspot.com/2012/11/red-bull-division-league-team-profile.html" TargetMode="External"/><Relationship Id="rId11" Type="http://schemas.openxmlformats.org/officeDocument/2006/relationships/image" Target="../media/image13.jpeg"/><Relationship Id="rId5" Type="http://schemas.openxmlformats.org/officeDocument/2006/relationships/image" Target="../media/image10.png"/><Relationship Id="rId15" Type="http://schemas.openxmlformats.org/officeDocument/2006/relationships/image" Target="../media/image15.gif"/><Relationship Id="rId10" Type="http://schemas.openxmlformats.org/officeDocument/2006/relationships/hyperlink" Target="http://www.google.co.kr/url?sa=i&amp;rct=j&amp;q=&amp;esrc=s&amp;frm=1&amp;source=images&amp;cd=&amp;cad=rja&amp;docid=9jPbO8OwJHDLyM&amp;tbnid=W8wCmHJ43G32QM:&amp;ved=&amp;url=http://www.asean-wfn.org/&amp;ei=J6RrUYDzGeGviQLCnICwDQ&amp;bvm=bv.45175338,d.cGE&amp;psig=AFQjCNFW7z4EFWj75Ghmz9MxYrcvQicdSA&amp;ust=1366095271860831" TargetMode="External"/><Relationship Id="rId19" Type="http://schemas.openxmlformats.org/officeDocument/2006/relationships/image" Target="../media/image17.jpeg"/><Relationship Id="rId4" Type="http://schemas.openxmlformats.org/officeDocument/2006/relationships/hyperlink" Target="http://www.google.co.kr/url?sa=i&amp;rct=j&amp;q=&amp;esrc=s&amp;frm=1&amp;source=images&amp;cd=&amp;cad=rja&amp;docid=0QJUghEpeMvtYM&amp;tbnid=lQ5zmQyJptpNxM:&amp;ved=&amp;url=http://www.lowyinterpreter.org/post/2010/08/06/Indonesia-Police-now-bigger-concern-than-military.aspx&amp;ei=f6NrUZe2JY31iQKJmYCgCw&amp;bvm=bv.45175338,d.cGE&amp;psig=AFQjCNH0ayYd6CG5zhUdk2_FI7-qU-QwZw&amp;ust=1366095103974895" TargetMode="External"/><Relationship Id="rId9" Type="http://schemas.openxmlformats.org/officeDocument/2006/relationships/image" Target="../media/image12.jpeg"/><Relationship Id="rId14" Type="http://schemas.openxmlformats.org/officeDocument/2006/relationships/hyperlink" Target="http://www.google.co.kr/url?sa=i&amp;rct=j&amp;q=&amp;esrc=s&amp;frm=1&amp;source=images&amp;cd=&amp;cad=rja&amp;docid=v9HtkI0Cm-tFqM&amp;tbnid=F6ivSf_CMyB1AM:&amp;ved=&amp;url=http://www.sahistory.org.za/organisations/south-african-police-sap&amp;ei=yqRrUcuXMIbMigKejoCIAQ&amp;bvm=bv.45175338,d.cGE&amp;psig=AFQjCNH00t-Dv2obxZ2wbn2F1SDJG4ZNLQ&amp;ust=1366095435229860"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hyperlink" Target="http://www.google.co.kr/url?sa=i&amp;rct=j&amp;q=&amp;esrc=s&amp;frm=1&amp;source=images&amp;cd=&amp;cad=rja&amp;docid=S6_ZoM9VTDgQYM&amp;tbnid=qxy4H6Fdij05YM:&amp;ved=&amp;url=http://www.slidepoint.net/_engine/play/play.php?prez_id=1802&amp;vendor_id=1816&amp;c=1342772482&amp;&amp;ei=3aprUazwO8f8iwLc14DIDg&amp;bvm=bv.45175338,d.cGE&amp;psig=AFQjCNHaAa03zU3WllRn8DvGVDZzRVV2vA&amp;ust=1366096990355327" TargetMode="External"/><Relationship Id="rId7" Type="http://schemas.openxmlformats.org/officeDocument/2006/relationships/hyperlink" Target="http://www.google.co.kr/url?sa=i&amp;rct=j&amp;q=&amp;esrc=s&amp;frm=1&amp;source=images&amp;cd=&amp;cad=rja&amp;docid=7VjP7srcm3FyGM&amp;tbnid=6tIBfAiIe3qZXM:&amp;ved=&amp;url=http://www.telegraph.co.uk/news/worldnews/europe/germany/8737448/Australian-caught-smuggling-36-live-snakes-through-German-customs.html&amp;ei=O6trUdygFuGmigKmp4H4CQ&amp;bvm=bv.45175338,d.cGE&amp;psig=AFQjCNETwZQNR3KdjyWx8rvCL_WLxPbkxQ&amp;ust=1366097083755018" TargetMode="External"/><Relationship Id="rId12"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0.jpeg"/><Relationship Id="rId11" Type="http://schemas.openxmlformats.org/officeDocument/2006/relationships/hyperlink" Target="http://www.google.co.kr/url?sa=i&amp;rct=j&amp;q=&amp;esrc=s&amp;frm=1&amp;source=images&amp;cd=&amp;cad=rja&amp;docid=Z4W4w4YyJ6J_1M&amp;tbnid=LWmPl_LgPSFsPM:&amp;ved=&amp;url=http://bushwarriors.org/2010/02/15/trading-rhino-horns-for-guns-is-zimbabwe-poaching-linked-to-chinese-weapons-acquisition/&amp;ei=u6trUYzwCKrHigK0i4GYBg&amp;bvm=bv.45175338,d.cGE&amp;psig=AFQjCNHzOfse3rtwGgiyGZA-HvqVI95mbA&amp;ust=1366097211532264" TargetMode="External"/><Relationship Id="rId5" Type="http://schemas.openxmlformats.org/officeDocument/2006/relationships/hyperlink" Target="http://www.google.co.kr/url?sa=i&amp;rct=j&amp;q=&amp;esrc=s&amp;frm=1&amp;source=images&amp;cd=&amp;cad=rja&amp;docid=WQcft0QFv3q8zM&amp;tbnid=IxzVgxJloZtEYM:&amp;ved=&amp;url=http://elephantivoryproject.org/category/elephant-news/page/2/&amp;ei=F6trUcOjHsasigKonIGYBg&amp;bvm=bv.45175338,d.cGE&amp;psig=AFQjCNEu5jUh0C8pHwrfb62i2LKyk5CpFQ&amp;ust=1366097047872817" TargetMode="External"/><Relationship Id="rId10" Type="http://schemas.openxmlformats.org/officeDocument/2006/relationships/image" Target="../media/image22.jpeg"/><Relationship Id="rId4" Type="http://schemas.openxmlformats.org/officeDocument/2006/relationships/image" Target="../media/image19.gif"/><Relationship Id="rId9" Type="http://schemas.openxmlformats.org/officeDocument/2006/relationships/hyperlink" Target="http://www.google.co.kr/url?sa=i&amp;rct=j&amp;q=&amp;esrc=s&amp;frm=1&amp;source=images&amp;cd=&amp;cad=rja&amp;docid=d6-kvYPptVjkoM&amp;tbnid=yILBkaT15gpK7M:&amp;ved=&amp;url=http://pangolins.org/2012/05/&amp;ei=e6trUbv8IO_DiwLW_oDoDA&amp;bvm=bv.45175338,d.cGE&amp;psig=AFQjCNHulvie6h3wyyZ6nCHmYxjeLB7hdg&amp;ust=1366097147849707"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75000"/>
              </a:schemeClr>
            </a:gs>
            <a:gs pos="57000">
              <a:schemeClr val="accent3">
                <a:lumMod val="40000"/>
                <a:lumOff val="60000"/>
              </a:schemeClr>
            </a:gs>
            <a:gs pos="84000">
              <a:schemeClr val="bg1"/>
            </a:gs>
          </a:gsLst>
          <a:lin ang="5400000" scaled="0"/>
        </a:gradFill>
        <a:effectLst/>
      </p:bgPr>
    </p:bg>
    <p:spTree>
      <p:nvGrpSpPr>
        <p:cNvPr id="1" name=""/>
        <p:cNvGrpSpPr/>
        <p:nvPr/>
      </p:nvGrpSpPr>
      <p:grpSpPr>
        <a:xfrm>
          <a:off x="0" y="0"/>
          <a:ext cx="0" cy="0"/>
          <a:chOff x="0" y="0"/>
          <a:chExt cx="0" cy="0"/>
        </a:xfrm>
      </p:grpSpPr>
      <p:sp>
        <p:nvSpPr>
          <p:cNvPr id="2" name="제목 1"/>
          <p:cNvSpPr>
            <a:spLocks noGrp="1"/>
          </p:cNvSpPr>
          <p:nvPr>
            <p:ph type="ctrTitle"/>
          </p:nvPr>
        </p:nvSpPr>
        <p:spPr>
          <a:xfrm>
            <a:off x="179512" y="1628800"/>
            <a:ext cx="8784976" cy="1512168"/>
          </a:xfrm>
          <a:ln w="28575">
            <a:solidFill>
              <a:schemeClr val="bg1"/>
            </a:solidFill>
          </a:ln>
        </p:spPr>
        <p:txBody>
          <a:bodyPr>
            <a:noAutofit/>
          </a:bodyPr>
          <a:lstStyle/>
          <a:p>
            <a:r>
              <a:rPr lang="en-GB" altLang="ko-KR" sz="2900" b="1" dirty="0">
                <a:latin typeface="Arial" pitchFamily="34" charset="0"/>
                <a:cs typeface="Arial" pitchFamily="34" charset="0"/>
              </a:rPr>
              <a:t>Strengthening the </a:t>
            </a:r>
            <a:r>
              <a:rPr lang="en-GB" altLang="ko-KR" sz="2900" b="1" dirty="0" smtClean="0">
                <a:latin typeface="Arial" pitchFamily="34" charset="0"/>
                <a:cs typeface="Arial" pitchFamily="34" charset="0"/>
              </a:rPr>
              <a:t>Response </a:t>
            </a:r>
            <a:r>
              <a:rPr lang="en-GB" altLang="ko-KR" sz="2900" b="1" dirty="0">
                <a:latin typeface="Arial" pitchFamily="34" charset="0"/>
                <a:cs typeface="Arial" pitchFamily="34" charset="0"/>
              </a:rPr>
              <a:t>of the </a:t>
            </a:r>
            <a:r>
              <a:rPr lang="en-GB" altLang="ko-KR" sz="2900" b="1" dirty="0" smtClean="0">
                <a:latin typeface="Arial" pitchFamily="34" charset="0"/>
                <a:cs typeface="Arial" pitchFamily="34" charset="0"/>
              </a:rPr>
              <a:t/>
            </a:r>
            <a:br>
              <a:rPr lang="en-GB" altLang="ko-KR" sz="2900" b="1" dirty="0" smtClean="0">
                <a:latin typeface="Arial" pitchFamily="34" charset="0"/>
                <a:cs typeface="Arial" pitchFamily="34" charset="0"/>
              </a:rPr>
            </a:br>
            <a:r>
              <a:rPr lang="en-GB" altLang="ko-KR" sz="2900" b="1" dirty="0" smtClean="0">
                <a:latin typeface="Arial" pitchFamily="34" charset="0"/>
                <a:cs typeface="Arial" pitchFamily="34" charset="0"/>
              </a:rPr>
              <a:t>Criminal Justice System on </a:t>
            </a:r>
            <a:r>
              <a:rPr lang="en-GB" altLang="ko-KR" sz="2900" b="1" dirty="0">
                <a:latin typeface="Arial" pitchFamily="34" charset="0"/>
                <a:cs typeface="Arial" pitchFamily="34" charset="0"/>
              </a:rPr>
              <a:t>the </a:t>
            </a:r>
            <a:r>
              <a:rPr lang="en-GB" altLang="ko-KR" sz="2900" b="1" dirty="0" smtClean="0">
                <a:latin typeface="Arial" pitchFamily="34" charset="0"/>
                <a:cs typeface="Arial" pitchFamily="34" charset="0"/>
              </a:rPr>
              <a:t/>
            </a:r>
            <a:br>
              <a:rPr lang="en-GB" altLang="ko-KR" sz="2900" b="1" dirty="0" smtClean="0">
                <a:latin typeface="Arial" pitchFamily="34" charset="0"/>
                <a:cs typeface="Arial" pitchFamily="34" charset="0"/>
              </a:rPr>
            </a:br>
            <a:r>
              <a:rPr lang="en-GB" altLang="ko-KR" sz="2900" b="1" dirty="0" smtClean="0">
                <a:latin typeface="Arial" pitchFamily="34" charset="0"/>
                <a:cs typeface="Arial" pitchFamily="34" charset="0"/>
              </a:rPr>
              <a:t>National </a:t>
            </a:r>
            <a:r>
              <a:rPr lang="en-GB" altLang="ko-KR" sz="2900" b="1" dirty="0">
                <a:latin typeface="Arial" pitchFamily="34" charset="0"/>
                <a:cs typeface="Arial" pitchFamily="34" charset="0"/>
              </a:rPr>
              <a:t>and </a:t>
            </a:r>
            <a:r>
              <a:rPr lang="en-GB" altLang="ko-KR" sz="2900" b="1" dirty="0" smtClean="0">
                <a:latin typeface="Arial" pitchFamily="34" charset="0"/>
                <a:cs typeface="Arial" pitchFamily="34" charset="0"/>
              </a:rPr>
              <a:t>International Level</a:t>
            </a:r>
            <a:r>
              <a:rPr lang="en-GB" altLang="ko-KR" sz="2900" b="1" dirty="0">
                <a:latin typeface="Arial" pitchFamily="34" charset="0"/>
                <a:cs typeface="Arial" pitchFamily="34" charset="0"/>
              </a:rPr>
              <a:t>: </a:t>
            </a:r>
            <a:r>
              <a:rPr lang="en-GB" altLang="ko-KR" sz="2900" b="1" dirty="0" smtClean="0">
                <a:latin typeface="Arial" pitchFamily="34" charset="0"/>
                <a:cs typeface="Arial" pitchFamily="34" charset="0"/>
              </a:rPr>
              <a:t>Good Practice</a:t>
            </a:r>
            <a:endParaRPr lang="ko-KR" altLang="en-US" sz="2900" b="1" dirty="0">
              <a:latin typeface="Arial" pitchFamily="34" charset="0"/>
              <a:cs typeface="Arial" pitchFamily="34" charset="0"/>
            </a:endParaRPr>
          </a:p>
        </p:txBody>
      </p:sp>
      <p:sp>
        <p:nvSpPr>
          <p:cNvPr id="3" name="부제목 2"/>
          <p:cNvSpPr>
            <a:spLocks noGrp="1"/>
          </p:cNvSpPr>
          <p:nvPr>
            <p:ph type="subTitle" idx="1"/>
          </p:nvPr>
        </p:nvSpPr>
        <p:spPr>
          <a:xfrm>
            <a:off x="1403648" y="3717032"/>
            <a:ext cx="6400800" cy="1008112"/>
          </a:xfrm>
        </p:spPr>
        <p:txBody>
          <a:bodyPr>
            <a:noAutofit/>
          </a:bodyPr>
          <a:lstStyle/>
          <a:p>
            <a:r>
              <a:rPr lang="en-US" altLang="ko-KR" sz="1900" b="1" dirty="0" smtClean="0">
                <a:solidFill>
                  <a:schemeClr val="tx1">
                    <a:lumMod val="85000"/>
                    <a:lumOff val="15000"/>
                  </a:schemeClr>
                </a:solidFill>
                <a:latin typeface="Arial" pitchFamily="34" charset="0"/>
                <a:cs typeface="Arial" pitchFamily="34" charset="0"/>
              </a:rPr>
              <a:t>Hyun </a:t>
            </a:r>
            <a:r>
              <a:rPr lang="en-US" altLang="ko-KR" sz="1900" b="1" dirty="0" err="1" smtClean="0">
                <a:solidFill>
                  <a:schemeClr val="tx1">
                    <a:lumMod val="85000"/>
                    <a:lumOff val="15000"/>
                  </a:schemeClr>
                </a:solidFill>
                <a:latin typeface="Arial" pitchFamily="34" charset="0"/>
                <a:cs typeface="Arial" pitchFamily="34" charset="0"/>
              </a:rPr>
              <a:t>Wook</a:t>
            </a:r>
            <a:r>
              <a:rPr lang="en-US" altLang="ko-KR" sz="1900" b="1" dirty="0" smtClean="0">
                <a:solidFill>
                  <a:schemeClr val="tx1">
                    <a:lumMod val="85000"/>
                    <a:lumOff val="15000"/>
                  </a:schemeClr>
                </a:solidFill>
                <a:latin typeface="Arial" pitchFamily="34" charset="0"/>
                <a:cs typeface="Arial" pitchFamily="34" charset="0"/>
              </a:rPr>
              <a:t> CHUN, Ph.D. </a:t>
            </a:r>
            <a:r>
              <a:rPr lang="en-US" altLang="ko-KR" sz="1900" b="1" smtClean="0">
                <a:solidFill>
                  <a:schemeClr val="tx1">
                    <a:lumMod val="85000"/>
                    <a:lumOff val="15000"/>
                  </a:schemeClr>
                </a:solidFill>
                <a:latin typeface="Arial" pitchFamily="34" charset="0"/>
                <a:cs typeface="Arial" pitchFamily="34" charset="0"/>
              </a:rPr>
              <a:t>in Law</a:t>
            </a:r>
            <a:endParaRPr lang="en-US" altLang="ko-KR" sz="1900" b="1" dirty="0" smtClean="0">
              <a:solidFill>
                <a:schemeClr val="tx1">
                  <a:lumMod val="85000"/>
                  <a:lumOff val="15000"/>
                </a:schemeClr>
              </a:solidFill>
              <a:latin typeface="Arial" pitchFamily="34" charset="0"/>
              <a:cs typeface="Arial" pitchFamily="34" charset="0"/>
            </a:endParaRPr>
          </a:p>
          <a:p>
            <a:r>
              <a:rPr lang="en-US" altLang="ko-KR" sz="1900" b="1" dirty="0" smtClean="0">
                <a:solidFill>
                  <a:schemeClr val="tx1">
                    <a:lumMod val="85000"/>
                    <a:lumOff val="15000"/>
                  </a:schemeClr>
                </a:solidFill>
                <a:latin typeface="Arial" pitchFamily="34" charset="0"/>
                <a:cs typeface="Arial" pitchFamily="34" charset="0"/>
              </a:rPr>
              <a:t>Associate Research Fellow</a:t>
            </a:r>
          </a:p>
          <a:p>
            <a:r>
              <a:rPr lang="en-US" altLang="ko-KR" sz="1900" b="1" dirty="0" smtClean="0">
                <a:solidFill>
                  <a:schemeClr val="tx1">
                    <a:lumMod val="85000"/>
                    <a:lumOff val="15000"/>
                  </a:schemeClr>
                </a:solidFill>
                <a:latin typeface="Arial" pitchFamily="34" charset="0"/>
                <a:cs typeface="Arial" pitchFamily="34" charset="0"/>
              </a:rPr>
              <a:t>Korean Institute of Criminology</a:t>
            </a:r>
            <a:endParaRPr lang="ko-KR" altLang="en-US" sz="1900" b="1" dirty="0">
              <a:solidFill>
                <a:schemeClr val="tx1">
                  <a:lumMod val="85000"/>
                  <a:lumOff val="15000"/>
                </a:schemeClr>
              </a:solidFill>
              <a:latin typeface="Arial" pitchFamily="34" charset="0"/>
              <a:cs typeface="Arial" pitchFamily="34" charset="0"/>
            </a:endParaRPr>
          </a:p>
        </p:txBody>
      </p:sp>
      <p:pic>
        <p:nvPicPr>
          <p:cNvPr id="1026" name="Picture 2" descr="http://mylogo.incruit.com/2008/09/한국형사정책연구원_KIC그림자(RGB).jpg">
            <a:hlinkClick r:id="rId2"/>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390941" y="5373216"/>
            <a:ext cx="1511184" cy="1070422"/>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http://www.kic.re.kr/english/images/ic/criminal_logo.jpg">
            <a:hlinkClick r:id="rId4"/>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923928" y="5704186"/>
            <a:ext cx="4412545" cy="40848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41379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75000"/>
              </a:schemeClr>
            </a:gs>
            <a:gs pos="38000">
              <a:schemeClr val="accent3">
                <a:lumMod val="40000"/>
                <a:lumOff val="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제목 1"/>
          <p:cNvSpPr>
            <a:spLocks noGrp="1"/>
          </p:cNvSpPr>
          <p:nvPr>
            <p:ph type="title"/>
          </p:nvPr>
        </p:nvSpPr>
        <p:spPr>
          <a:xfrm>
            <a:off x="323528" y="260648"/>
            <a:ext cx="8496944" cy="1084982"/>
          </a:xfrm>
          <a:ln w="19050">
            <a:solidFill>
              <a:schemeClr val="bg1"/>
            </a:solidFill>
          </a:ln>
        </p:spPr>
        <p:txBody>
          <a:bodyPr>
            <a:normAutofit/>
          </a:bodyPr>
          <a:lstStyle/>
          <a:p>
            <a:r>
              <a:rPr lang="en-US" altLang="ko-KR" sz="3200" b="1" dirty="0" smtClean="0">
                <a:solidFill>
                  <a:schemeClr val="bg1"/>
                </a:solidFill>
                <a:latin typeface="Arial Unicode MS" pitchFamily="50" charset="-127"/>
                <a:ea typeface="Arial Unicode MS" pitchFamily="50" charset="-127"/>
                <a:cs typeface="Arial Unicode MS" pitchFamily="50" charset="-127"/>
              </a:rPr>
              <a:t>Act on the Protection and Management of Wild Fauna and Flora</a:t>
            </a:r>
            <a:endParaRPr lang="ko-KR" altLang="en-US" sz="3200" b="1" dirty="0">
              <a:solidFill>
                <a:schemeClr val="bg1"/>
              </a:solidFill>
              <a:latin typeface="Arial Unicode MS" pitchFamily="50" charset="-127"/>
              <a:ea typeface="Arial Unicode MS" pitchFamily="50" charset="-127"/>
              <a:cs typeface="Arial Unicode MS" pitchFamily="50" charset="-127"/>
            </a:endParaRPr>
          </a:p>
        </p:txBody>
      </p:sp>
      <p:sp>
        <p:nvSpPr>
          <p:cNvPr id="3" name="내용 개체 틀 2"/>
          <p:cNvSpPr>
            <a:spLocks noGrp="1"/>
          </p:cNvSpPr>
          <p:nvPr>
            <p:ph idx="1"/>
          </p:nvPr>
        </p:nvSpPr>
        <p:spPr>
          <a:xfrm>
            <a:off x="323528" y="1700808"/>
            <a:ext cx="8496944" cy="4853136"/>
          </a:xfrm>
        </p:spPr>
        <p:txBody>
          <a:bodyPr>
            <a:normAutofit/>
          </a:bodyPr>
          <a:lstStyle/>
          <a:p>
            <a:r>
              <a:rPr lang="en-US" altLang="ko-KR" sz="1800" b="1" dirty="0" smtClean="0">
                <a:latin typeface="Arial Narrow" pitchFamily="34" charset="0"/>
              </a:rPr>
              <a:t>Definition of “Endangered Wild Fauna and Flora” (Korean Law)</a:t>
            </a:r>
          </a:p>
          <a:p>
            <a:pPr lvl="1"/>
            <a:r>
              <a:rPr lang="en-US" altLang="ko-KR" sz="1800" b="1" dirty="0" smtClean="0">
                <a:latin typeface="Arial Narrow" pitchFamily="34" charset="0"/>
              </a:rPr>
              <a:t>Level 1   </a:t>
            </a:r>
            <a:r>
              <a:rPr lang="en-US" altLang="ko-KR" sz="1800" dirty="0" smtClean="0">
                <a:latin typeface="Arial Narrow" pitchFamily="34" charset="0"/>
              </a:rPr>
              <a:t>Species in danger of extinction which have decreased in number significantly</a:t>
            </a:r>
            <a:endParaRPr lang="en-US" altLang="ko-KR" sz="1800" b="1" dirty="0" smtClean="0">
              <a:latin typeface="Arial Narrow" pitchFamily="34" charset="0"/>
            </a:endParaRPr>
          </a:p>
          <a:p>
            <a:pPr lvl="1"/>
            <a:r>
              <a:rPr lang="en-US" altLang="ko-KR" sz="1800" b="1" dirty="0" smtClean="0">
                <a:latin typeface="Arial Narrow" pitchFamily="34" charset="0"/>
              </a:rPr>
              <a:t>Level 2   </a:t>
            </a:r>
            <a:r>
              <a:rPr lang="en-US" altLang="ko-KR" sz="1800" dirty="0" smtClean="0">
                <a:latin typeface="Arial Narrow" pitchFamily="34" charset="0"/>
              </a:rPr>
              <a:t>Species which may be in danger of extinction if risk factors are not eliminated or 	            alleviated</a:t>
            </a:r>
          </a:p>
          <a:p>
            <a:pPr lvl="1"/>
            <a:endParaRPr lang="en-US" altLang="ko-KR" dirty="0" smtClean="0">
              <a:latin typeface="Arial Narrow" pitchFamily="34" charset="0"/>
            </a:endParaRPr>
          </a:p>
          <a:p>
            <a:pPr lvl="1"/>
            <a:endParaRPr lang="en-US" altLang="ko-KR" sz="1800" dirty="0" smtClean="0">
              <a:latin typeface="Arial Narrow" pitchFamily="34" charset="0"/>
            </a:endParaRPr>
          </a:p>
          <a:p>
            <a:pPr lvl="1"/>
            <a:endParaRPr lang="en-US" altLang="ko-KR" sz="1800" dirty="0" smtClean="0">
              <a:latin typeface="Arial Narrow" pitchFamily="34" charset="0"/>
            </a:endParaRPr>
          </a:p>
          <a:p>
            <a:pPr lvl="1"/>
            <a:endParaRPr lang="en-US" altLang="ko-KR" sz="1800" dirty="0" smtClean="0">
              <a:latin typeface="Arial Narrow" pitchFamily="34" charset="0"/>
            </a:endParaRPr>
          </a:p>
          <a:p>
            <a:pPr lvl="1"/>
            <a:endParaRPr lang="en-US" altLang="ko-KR" sz="1800" dirty="0" smtClean="0">
              <a:latin typeface="Arial Narrow" pitchFamily="34" charset="0"/>
            </a:endParaRPr>
          </a:p>
          <a:p>
            <a:pPr lvl="1" algn="r">
              <a:buNone/>
            </a:pPr>
            <a:r>
              <a:rPr lang="en-US" altLang="ko-KR" sz="1800" dirty="0" smtClean="0">
                <a:latin typeface="Arial Narrow" pitchFamily="34" charset="0"/>
              </a:rPr>
              <a:t>* Based on wild fauna and flora inhabiting in Korea</a:t>
            </a:r>
          </a:p>
          <a:p>
            <a:pPr lvl="1" algn="r">
              <a:buNone/>
            </a:pPr>
            <a:endParaRPr lang="en-US" altLang="ko-KR" sz="1800" dirty="0" smtClean="0">
              <a:latin typeface="Arial Narrow" pitchFamily="34" charset="0"/>
            </a:endParaRPr>
          </a:p>
          <a:p>
            <a:pPr lvl="1" algn="just"/>
            <a:r>
              <a:rPr lang="en-US" altLang="ko-KR" sz="1800" b="1" dirty="0" smtClean="0">
                <a:latin typeface="Arial Narrow" pitchFamily="34" charset="0"/>
              </a:rPr>
              <a:t>International Endangered Species  </a:t>
            </a:r>
            <a:r>
              <a:rPr lang="en-US" altLang="ko-KR" sz="1800" dirty="0" err="1" smtClean="0">
                <a:latin typeface="Arial Narrow" pitchFamily="34" charset="0"/>
              </a:rPr>
              <a:t>Species</a:t>
            </a:r>
            <a:r>
              <a:rPr lang="en-US" altLang="ko-KR" sz="1800" dirty="0" smtClean="0">
                <a:latin typeface="Arial Narrow" pitchFamily="34" charset="0"/>
              </a:rPr>
              <a:t> prohibited from international trade under CITES (including Appendix I, II, III)</a:t>
            </a:r>
            <a:endParaRPr lang="en-US" altLang="ko-KR" sz="1600" b="1" dirty="0" smtClean="0">
              <a:latin typeface="Arial Narrow" pitchFamily="34" charset="0"/>
            </a:endParaRPr>
          </a:p>
        </p:txBody>
      </p:sp>
      <p:graphicFrame>
        <p:nvGraphicFramePr>
          <p:cNvPr id="4" name="표 3"/>
          <p:cNvGraphicFramePr>
            <a:graphicFrameLocks noGrp="1"/>
          </p:cNvGraphicFramePr>
          <p:nvPr/>
        </p:nvGraphicFramePr>
        <p:xfrm>
          <a:off x="323528" y="3140968"/>
          <a:ext cx="8496945" cy="1661160"/>
        </p:xfrm>
        <a:graphic>
          <a:graphicData uri="http://schemas.openxmlformats.org/drawingml/2006/table">
            <a:tbl>
              <a:tblPr firstRow="1" bandRow="1">
                <a:tableStyleId>{EB344D84-9AFB-497E-A393-DC336BA19D2E}</a:tableStyleId>
              </a:tblPr>
              <a:tblGrid>
                <a:gridCol w="738865"/>
                <a:gridCol w="917321"/>
                <a:gridCol w="792088"/>
                <a:gridCol w="802731"/>
                <a:gridCol w="812751"/>
                <a:gridCol w="960524"/>
                <a:gridCol w="738865"/>
                <a:gridCol w="1108297"/>
                <a:gridCol w="775808"/>
                <a:gridCol w="849695"/>
              </a:tblGrid>
              <a:tr h="370840">
                <a:tc>
                  <a:txBody>
                    <a:bodyPr/>
                    <a:lstStyle/>
                    <a:p>
                      <a:pPr algn="ctr" latinLnBrk="1"/>
                      <a:r>
                        <a:rPr lang="en-US" altLang="ko-KR" sz="1500" b="1" dirty="0" smtClean="0">
                          <a:solidFill>
                            <a:schemeClr val="tx1"/>
                          </a:solidFill>
                          <a:latin typeface="Arial Narrow" pitchFamily="34" charset="0"/>
                        </a:rPr>
                        <a:t>Total</a:t>
                      </a:r>
                      <a:endParaRPr lang="ko-KR" altLang="en-US" sz="1500" b="1" dirty="0">
                        <a:solidFill>
                          <a:schemeClr val="tx1"/>
                        </a:solidFill>
                        <a:latin typeface="Arial Narrow" pitchFamily="34" charset="0"/>
                      </a:endParaRPr>
                    </a:p>
                  </a:txBody>
                  <a:tcPr anchor="ctr">
                    <a:solidFill>
                      <a:schemeClr val="accent6">
                        <a:lumMod val="60000"/>
                        <a:lumOff val="40000"/>
                      </a:schemeClr>
                    </a:solidFill>
                  </a:tcPr>
                </a:tc>
                <a:tc>
                  <a:txBody>
                    <a:bodyPr/>
                    <a:lstStyle/>
                    <a:p>
                      <a:pPr algn="ctr" latinLnBrk="1"/>
                      <a:r>
                        <a:rPr lang="en-US" altLang="ko-KR" sz="1500" b="1" dirty="0" smtClean="0">
                          <a:solidFill>
                            <a:schemeClr val="tx1"/>
                          </a:solidFill>
                          <a:latin typeface="Arial Narrow" pitchFamily="34" charset="0"/>
                        </a:rPr>
                        <a:t>Category</a:t>
                      </a:r>
                      <a:endParaRPr lang="ko-KR" altLang="en-US" sz="1500" b="1" dirty="0">
                        <a:solidFill>
                          <a:schemeClr val="tx1"/>
                        </a:solidFill>
                        <a:latin typeface="Arial Narrow" pitchFamily="34" charset="0"/>
                      </a:endParaRPr>
                    </a:p>
                  </a:txBody>
                  <a:tcPr anchor="ctr">
                    <a:solidFill>
                      <a:schemeClr val="accent6">
                        <a:lumMod val="60000"/>
                        <a:lumOff val="40000"/>
                      </a:schemeClr>
                    </a:solidFill>
                  </a:tcPr>
                </a:tc>
                <a:tc>
                  <a:txBody>
                    <a:bodyPr/>
                    <a:lstStyle/>
                    <a:p>
                      <a:pPr algn="ctr" latinLnBrk="1"/>
                      <a:r>
                        <a:rPr lang="en-US" altLang="ko-KR" sz="1500" b="0" dirty="0" smtClean="0">
                          <a:solidFill>
                            <a:schemeClr val="tx1"/>
                          </a:solidFill>
                          <a:latin typeface="Arial Narrow" pitchFamily="34" charset="0"/>
                        </a:rPr>
                        <a:t>Mammal</a:t>
                      </a:r>
                      <a:endParaRPr lang="ko-KR" altLang="en-US" sz="1500" b="0" dirty="0">
                        <a:solidFill>
                          <a:schemeClr val="tx1"/>
                        </a:solidFill>
                        <a:latin typeface="Arial Narrow" pitchFamily="34" charset="0"/>
                      </a:endParaRPr>
                    </a:p>
                  </a:txBody>
                  <a:tcPr anchor="ctr">
                    <a:solidFill>
                      <a:schemeClr val="accent6">
                        <a:lumMod val="60000"/>
                        <a:lumOff val="40000"/>
                      </a:schemeClr>
                    </a:solidFill>
                  </a:tcPr>
                </a:tc>
                <a:tc>
                  <a:txBody>
                    <a:bodyPr/>
                    <a:lstStyle/>
                    <a:p>
                      <a:pPr algn="ctr" latinLnBrk="1"/>
                      <a:r>
                        <a:rPr lang="en-US" altLang="ko-KR" sz="1500" b="0" dirty="0" smtClean="0">
                          <a:solidFill>
                            <a:schemeClr val="tx1"/>
                          </a:solidFill>
                          <a:latin typeface="Arial Narrow" pitchFamily="34" charset="0"/>
                        </a:rPr>
                        <a:t>Bird</a:t>
                      </a:r>
                      <a:endParaRPr lang="ko-KR" altLang="en-US" sz="1500" b="0" dirty="0">
                        <a:solidFill>
                          <a:schemeClr val="tx1"/>
                        </a:solidFill>
                        <a:latin typeface="Arial Narrow" pitchFamily="34" charset="0"/>
                      </a:endParaRPr>
                    </a:p>
                  </a:txBody>
                  <a:tcPr anchor="ctr">
                    <a:solidFill>
                      <a:schemeClr val="accent6">
                        <a:lumMod val="60000"/>
                        <a:lumOff val="40000"/>
                      </a:schemeClr>
                    </a:solidFill>
                  </a:tcPr>
                </a:tc>
                <a:tc>
                  <a:txBody>
                    <a:bodyPr/>
                    <a:lstStyle/>
                    <a:p>
                      <a:pPr algn="ctr" latinLnBrk="1"/>
                      <a:r>
                        <a:rPr lang="en-US" altLang="ko-KR" sz="1500" b="0" dirty="0" smtClean="0">
                          <a:solidFill>
                            <a:schemeClr val="tx1"/>
                          </a:solidFill>
                          <a:latin typeface="Arial Narrow" pitchFamily="34" charset="0"/>
                        </a:rPr>
                        <a:t>Reptile</a:t>
                      </a:r>
                      <a:endParaRPr lang="ko-KR" altLang="en-US" sz="1500" b="0" dirty="0">
                        <a:solidFill>
                          <a:schemeClr val="tx1"/>
                        </a:solidFill>
                        <a:latin typeface="Arial Narrow" pitchFamily="34" charset="0"/>
                      </a:endParaRPr>
                    </a:p>
                  </a:txBody>
                  <a:tcPr anchor="ctr">
                    <a:solidFill>
                      <a:schemeClr val="accent6">
                        <a:lumMod val="60000"/>
                        <a:lumOff val="40000"/>
                      </a:schemeClr>
                    </a:solidFill>
                  </a:tcPr>
                </a:tc>
                <a:tc>
                  <a:txBody>
                    <a:bodyPr/>
                    <a:lstStyle/>
                    <a:p>
                      <a:pPr algn="ctr" latinLnBrk="1"/>
                      <a:r>
                        <a:rPr lang="en-US" altLang="ko-KR" sz="1500" b="0" dirty="0" smtClean="0">
                          <a:solidFill>
                            <a:schemeClr val="tx1"/>
                          </a:solidFill>
                          <a:latin typeface="Arial Narrow" pitchFamily="34" charset="0"/>
                        </a:rPr>
                        <a:t>Amphibian</a:t>
                      </a:r>
                      <a:endParaRPr lang="ko-KR" altLang="en-US" sz="1500" b="0" dirty="0">
                        <a:solidFill>
                          <a:schemeClr val="tx1"/>
                        </a:solidFill>
                        <a:latin typeface="Arial Narrow" pitchFamily="34" charset="0"/>
                      </a:endParaRPr>
                    </a:p>
                  </a:txBody>
                  <a:tcPr anchor="ctr">
                    <a:solidFill>
                      <a:schemeClr val="accent6">
                        <a:lumMod val="60000"/>
                        <a:lumOff val="40000"/>
                      </a:schemeClr>
                    </a:solidFill>
                  </a:tcPr>
                </a:tc>
                <a:tc>
                  <a:txBody>
                    <a:bodyPr/>
                    <a:lstStyle/>
                    <a:p>
                      <a:pPr algn="ctr" latinLnBrk="1"/>
                      <a:r>
                        <a:rPr lang="en-US" altLang="ko-KR" sz="1500" b="0" dirty="0" smtClean="0">
                          <a:solidFill>
                            <a:schemeClr val="tx1"/>
                          </a:solidFill>
                          <a:latin typeface="Arial Narrow" pitchFamily="34" charset="0"/>
                        </a:rPr>
                        <a:t>Fish</a:t>
                      </a:r>
                      <a:endParaRPr lang="ko-KR" altLang="en-US" sz="1500" b="0" dirty="0">
                        <a:solidFill>
                          <a:schemeClr val="tx1"/>
                        </a:solidFill>
                        <a:latin typeface="Arial Narrow" pitchFamily="34" charset="0"/>
                      </a:endParaRPr>
                    </a:p>
                  </a:txBody>
                  <a:tcPr anchor="ctr">
                    <a:solidFill>
                      <a:schemeClr val="accent6">
                        <a:lumMod val="60000"/>
                        <a:lumOff val="40000"/>
                      </a:schemeClr>
                    </a:solidFill>
                  </a:tcPr>
                </a:tc>
                <a:tc>
                  <a:txBody>
                    <a:bodyPr/>
                    <a:lstStyle/>
                    <a:p>
                      <a:pPr algn="ctr" latinLnBrk="1"/>
                      <a:r>
                        <a:rPr lang="en-US" altLang="ko-KR" sz="1500" b="0" dirty="0" smtClean="0">
                          <a:solidFill>
                            <a:schemeClr val="tx1"/>
                          </a:solidFill>
                          <a:latin typeface="Arial Narrow" pitchFamily="34" charset="0"/>
                        </a:rPr>
                        <a:t>Invertebrate</a:t>
                      </a:r>
                      <a:endParaRPr lang="ko-KR" altLang="en-US" sz="1500" b="0" dirty="0">
                        <a:solidFill>
                          <a:schemeClr val="tx1"/>
                        </a:solidFill>
                        <a:latin typeface="Arial Narrow" pitchFamily="34" charset="0"/>
                      </a:endParaRPr>
                    </a:p>
                  </a:txBody>
                  <a:tcPr anchor="ctr">
                    <a:solidFill>
                      <a:schemeClr val="accent6">
                        <a:lumMod val="60000"/>
                        <a:lumOff val="40000"/>
                      </a:schemeClr>
                    </a:solidFill>
                  </a:tcPr>
                </a:tc>
                <a:tc>
                  <a:txBody>
                    <a:bodyPr/>
                    <a:lstStyle/>
                    <a:p>
                      <a:pPr algn="ctr" latinLnBrk="1"/>
                      <a:r>
                        <a:rPr lang="en-US" altLang="ko-KR" sz="1500" b="0" dirty="0" smtClean="0">
                          <a:solidFill>
                            <a:schemeClr val="tx1"/>
                          </a:solidFill>
                          <a:latin typeface="Arial Narrow" pitchFamily="34" charset="0"/>
                        </a:rPr>
                        <a:t>Land plant</a:t>
                      </a:r>
                      <a:endParaRPr lang="ko-KR" altLang="en-US" sz="1500" b="0" dirty="0">
                        <a:solidFill>
                          <a:schemeClr val="tx1"/>
                        </a:solidFill>
                        <a:latin typeface="Arial Narrow" pitchFamily="34" charset="0"/>
                      </a:endParaRPr>
                    </a:p>
                  </a:txBody>
                  <a:tcPr anchor="ctr">
                    <a:solidFill>
                      <a:schemeClr val="accent6">
                        <a:lumMod val="60000"/>
                        <a:lumOff val="40000"/>
                      </a:schemeClr>
                    </a:solidFill>
                  </a:tcPr>
                </a:tc>
                <a:tc>
                  <a:txBody>
                    <a:bodyPr/>
                    <a:lstStyle/>
                    <a:p>
                      <a:pPr algn="ctr" latinLnBrk="1"/>
                      <a:r>
                        <a:rPr lang="en-US" altLang="ko-KR" sz="1500" b="0" dirty="0" smtClean="0">
                          <a:solidFill>
                            <a:schemeClr val="tx1"/>
                          </a:solidFill>
                          <a:latin typeface="Arial Narrow" pitchFamily="34" charset="0"/>
                        </a:rPr>
                        <a:t>Marine plant</a:t>
                      </a:r>
                      <a:endParaRPr lang="ko-KR" altLang="en-US" sz="1500" b="0" dirty="0">
                        <a:solidFill>
                          <a:schemeClr val="tx1"/>
                        </a:solidFill>
                        <a:latin typeface="Arial Narrow" pitchFamily="34" charset="0"/>
                      </a:endParaRPr>
                    </a:p>
                  </a:txBody>
                  <a:tcPr anchor="ctr">
                    <a:solidFill>
                      <a:schemeClr val="accent6">
                        <a:lumMod val="60000"/>
                        <a:lumOff val="40000"/>
                      </a:schemeClr>
                    </a:solidFill>
                  </a:tcPr>
                </a:tc>
              </a:tr>
              <a:tr h="370840">
                <a:tc>
                  <a:txBody>
                    <a:bodyPr/>
                    <a:lstStyle/>
                    <a:p>
                      <a:pPr algn="ctr" latinLnBrk="1"/>
                      <a:r>
                        <a:rPr lang="en-US" altLang="ko-KR" sz="1600" b="1" dirty="0" smtClean="0">
                          <a:solidFill>
                            <a:schemeClr val="tx1"/>
                          </a:solidFill>
                          <a:latin typeface="Arial Narrow" pitchFamily="34" charset="0"/>
                        </a:rPr>
                        <a:t>221</a:t>
                      </a:r>
                      <a:endParaRPr lang="ko-KR" altLang="en-US" sz="1600" b="1" dirty="0">
                        <a:solidFill>
                          <a:schemeClr val="tx1"/>
                        </a:solidFill>
                        <a:latin typeface="Arial Narrow" pitchFamily="34" charset="0"/>
                      </a:endParaRPr>
                    </a:p>
                  </a:txBody>
                  <a:tcPr/>
                </a:tc>
                <a:tc>
                  <a:txBody>
                    <a:bodyPr/>
                    <a:lstStyle/>
                    <a:p>
                      <a:pPr algn="ctr" latinLnBrk="1"/>
                      <a:r>
                        <a:rPr lang="en-US" altLang="ko-KR" sz="1600" b="1" dirty="0" smtClean="0">
                          <a:solidFill>
                            <a:schemeClr val="tx1"/>
                          </a:solidFill>
                          <a:latin typeface="Arial Narrow" pitchFamily="34" charset="0"/>
                        </a:rPr>
                        <a:t>1+2</a:t>
                      </a:r>
                      <a:endParaRPr lang="ko-KR" altLang="en-US" sz="1600" b="1"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22</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61</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4</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2</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18</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29</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64</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1</a:t>
                      </a:r>
                      <a:endParaRPr lang="ko-KR" altLang="en-US" sz="1600" dirty="0">
                        <a:solidFill>
                          <a:schemeClr val="tx1"/>
                        </a:solidFill>
                        <a:latin typeface="Arial Narrow" pitchFamily="34" charset="0"/>
                      </a:endParaRPr>
                    </a:p>
                  </a:txBody>
                  <a:tcPr/>
                </a:tc>
              </a:tr>
              <a:tr h="370840">
                <a:tc>
                  <a:txBody>
                    <a:bodyPr/>
                    <a:lstStyle/>
                    <a:p>
                      <a:pPr algn="ctr" latinLnBrk="1"/>
                      <a:r>
                        <a:rPr lang="en-US" altLang="ko-KR" sz="1600" b="1" dirty="0" smtClean="0">
                          <a:solidFill>
                            <a:schemeClr val="tx1"/>
                          </a:solidFill>
                          <a:latin typeface="Arial Narrow" pitchFamily="34" charset="0"/>
                        </a:rPr>
                        <a:t>50</a:t>
                      </a:r>
                      <a:endParaRPr lang="ko-KR" altLang="en-US" sz="1600" b="1" dirty="0">
                        <a:solidFill>
                          <a:schemeClr val="tx1"/>
                        </a:solidFill>
                        <a:latin typeface="Arial Narrow" pitchFamily="34" charset="0"/>
                      </a:endParaRPr>
                    </a:p>
                  </a:txBody>
                  <a:tcPr/>
                </a:tc>
                <a:tc>
                  <a:txBody>
                    <a:bodyPr/>
                    <a:lstStyle/>
                    <a:p>
                      <a:pPr algn="ctr" latinLnBrk="1"/>
                      <a:r>
                        <a:rPr lang="en-US" altLang="ko-KR" sz="1600" b="1" dirty="0" smtClean="0">
                          <a:solidFill>
                            <a:schemeClr val="tx1"/>
                          </a:solidFill>
                          <a:latin typeface="Arial Narrow" pitchFamily="34" charset="0"/>
                        </a:rPr>
                        <a:t>Level</a:t>
                      </a:r>
                      <a:r>
                        <a:rPr lang="en-US" altLang="ko-KR" sz="1600" b="1" baseline="0" dirty="0" smtClean="0">
                          <a:solidFill>
                            <a:schemeClr val="tx1"/>
                          </a:solidFill>
                          <a:latin typeface="Arial Narrow" pitchFamily="34" charset="0"/>
                        </a:rPr>
                        <a:t> 1</a:t>
                      </a:r>
                      <a:endParaRPr lang="ko-KR" altLang="en-US" sz="1600" b="1"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12</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13</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1</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6</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5</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8</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a:t>
                      </a:r>
                      <a:endParaRPr lang="ko-KR" altLang="en-US" sz="1600" dirty="0">
                        <a:solidFill>
                          <a:schemeClr val="tx1"/>
                        </a:solidFill>
                        <a:latin typeface="Arial Narrow" pitchFamily="34" charset="0"/>
                      </a:endParaRPr>
                    </a:p>
                  </a:txBody>
                  <a:tcPr/>
                </a:tc>
              </a:tr>
              <a:tr h="370840">
                <a:tc>
                  <a:txBody>
                    <a:bodyPr/>
                    <a:lstStyle/>
                    <a:p>
                      <a:pPr algn="ctr" latinLnBrk="1"/>
                      <a:r>
                        <a:rPr lang="en-US" altLang="ko-KR" sz="1600" b="1" dirty="0" smtClean="0">
                          <a:solidFill>
                            <a:schemeClr val="tx1"/>
                          </a:solidFill>
                          <a:latin typeface="Arial Narrow" pitchFamily="34" charset="0"/>
                        </a:rPr>
                        <a:t>171</a:t>
                      </a:r>
                      <a:endParaRPr lang="ko-KR" altLang="en-US" sz="1600" b="1" dirty="0">
                        <a:solidFill>
                          <a:schemeClr val="tx1"/>
                        </a:solidFill>
                        <a:latin typeface="Arial Narrow" pitchFamily="34" charset="0"/>
                      </a:endParaRPr>
                    </a:p>
                  </a:txBody>
                  <a:tcPr/>
                </a:tc>
                <a:tc>
                  <a:txBody>
                    <a:bodyPr/>
                    <a:lstStyle/>
                    <a:p>
                      <a:pPr algn="ctr" latinLnBrk="1"/>
                      <a:r>
                        <a:rPr lang="en-US" altLang="ko-KR" sz="1600" b="1" dirty="0" smtClean="0">
                          <a:solidFill>
                            <a:schemeClr val="tx1"/>
                          </a:solidFill>
                          <a:latin typeface="Arial Narrow" pitchFamily="34" charset="0"/>
                        </a:rPr>
                        <a:t>Level 2</a:t>
                      </a:r>
                      <a:endParaRPr lang="ko-KR" altLang="en-US" sz="1600" b="1"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10</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48</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3</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2</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12</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24</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56</a:t>
                      </a:r>
                      <a:endParaRPr lang="ko-KR" altLang="en-US" sz="1600"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1</a:t>
                      </a:r>
                      <a:endParaRPr lang="ko-KR" altLang="en-US" sz="1600" dirty="0">
                        <a:solidFill>
                          <a:schemeClr val="tx1"/>
                        </a:solidFill>
                        <a:latin typeface="Arial Narrow" pitchFamily="34" charset="0"/>
                      </a:endParaRPr>
                    </a:p>
                  </a:txBody>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75000"/>
              </a:schemeClr>
            </a:gs>
            <a:gs pos="50000">
              <a:schemeClr val="accent3">
                <a:lumMod val="40000"/>
                <a:lumOff val="60000"/>
              </a:schemeClr>
            </a:gs>
            <a:gs pos="100000">
              <a:schemeClr val="accent3">
                <a:lumMod val="20000"/>
                <a:lumOff val="80000"/>
              </a:schemeClr>
            </a:gs>
          </a:gsLst>
          <a:lin ang="5400000" scaled="0"/>
        </a:gradFill>
        <a:effectLst/>
      </p:bgPr>
    </p:bg>
    <p:spTree>
      <p:nvGrpSpPr>
        <p:cNvPr id="1" name=""/>
        <p:cNvGrpSpPr/>
        <p:nvPr/>
      </p:nvGrpSpPr>
      <p:grpSpPr>
        <a:xfrm>
          <a:off x="0" y="0"/>
          <a:ext cx="0" cy="0"/>
          <a:chOff x="0" y="0"/>
          <a:chExt cx="0" cy="0"/>
        </a:xfrm>
      </p:grpSpPr>
      <p:sp>
        <p:nvSpPr>
          <p:cNvPr id="2" name="제목 1"/>
          <p:cNvSpPr>
            <a:spLocks noGrp="1"/>
          </p:cNvSpPr>
          <p:nvPr>
            <p:ph type="title"/>
          </p:nvPr>
        </p:nvSpPr>
        <p:spPr>
          <a:xfrm>
            <a:off x="395536" y="548680"/>
            <a:ext cx="8229600" cy="364902"/>
          </a:xfrm>
          <a:ln>
            <a:solidFill>
              <a:schemeClr val="bg1"/>
            </a:solidFill>
          </a:ln>
        </p:spPr>
        <p:txBody>
          <a:bodyPr>
            <a:noAutofit/>
          </a:bodyPr>
          <a:lstStyle/>
          <a:p>
            <a:pPr algn="r"/>
            <a:r>
              <a:rPr lang="en-US" altLang="ko-KR" sz="2400" dirty="0" smtClean="0">
                <a:solidFill>
                  <a:schemeClr val="bg1"/>
                </a:solidFill>
                <a:latin typeface="Arial Narrow" pitchFamily="34" charset="0"/>
              </a:rPr>
              <a:t>Continued</a:t>
            </a:r>
            <a:endParaRPr lang="ko-KR" altLang="en-US" sz="2400" dirty="0">
              <a:solidFill>
                <a:schemeClr val="bg1"/>
              </a:solidFill>
              <a:latin typeface="Arial Narrow" pitchFamily="34" charset="0"/>
            </a:endParaRPr>
          </a:p>
        </p:txBody>
      </p:sp>
      <p:sp>
        <p:nvSpPr>
          <p:cNvPr id="3" name="내용 개체 틀 2"/>
          <p:cNvSpPr>
            <a:spLocks noGrp="1"/>
          </p:cNvSpPr>
          <p:nvPr>
            <p:ph idx="1"/>
          </p:nvPr>
        </p:nvSpPr>
        <p:spPr>
          <a:xfrm>
            <a:off x="467544" y="1556792"/>
            <a:ext cx="8229600" cy="4968552"/>
          </a:xfrm>
        </p:spPr>
        <p:txBody>
          <a:bodyPr>
            <a:normAutofit/>
          </a:bodyPr>
          <a:lstStyle/>
          <a:p>
            <a:r>
              <a:rPr lang="en-US" altLang="ko-KR" sz="1800" b="1" dirty="0" smtClean="0">
                <a:latin typeface="Arial Narrow" pitchFamily="34" charset="0"/>
              </a:rPr>
              <a:t>Article 14   </a:t>
            </a:r>
            <a:r>
              <a:rPr lang="en-US" altLang="ko-KR" sz="1800" dirty="0" smtClean="0">
                <a:latin typeface="Arial Narrow" pitchFamily="34" charset="0"/>
              </a:rPr>
              <a:t>Prohibition of Poaching and Collecting of Endangered Wild Fauna and Flora</a:t>
            </a:r>
          </a:p>
          <a:p>
            <a:r>
              <a:rPr lang="en-US" altLang="ko-KR" sz="1800" b="1" dirty="0" smtClean="0">
                <a:latin typeface="Arial Narrow" pitchFamily="34" charset="0"/>
              </a:rPr>
              <a:t>Article 16   </a:t>
            </a:r>
            <a:r>
              <a:rPr lang="en-US" altLang="ko-KR" sz="1800" dirty="0" smtClean="0">
                <a:latin typeface="Arial Narrow" pitchFamily="34" charset="0"/>
              </a:rPr>
              <a:t>Prohibition of International Trade of Endangered Species</a:t>
            </a:r>
          </a:p>
          <a:p>
            <a:r>
              <a:rPr lang="en-US" altLang="ko-KR" sz="1800" b="1" dirty="0" smtClean="0">
                <a:latin typeface="Arial Narrow" pitchFamily="34" charset="0"/>
              </a:rPr>
              <a:t>Articles 67-69   </a:t>
            </a:r>
            <a:r>
              <a:rPr lang="en-US" altLang="ko-KR" sz="1800" dirty="0" smtClean="0">
                <a:latin typeface="Arial Narrow" pitchFamily="34" charset="0"/>
              </a:rPr>
              <a:t>Penalty</a:t>
            </a:r>
          </a:p>
          <a:p>
            <a:endParaRPr lang="en-US" altLang="ko-KR" sz="2200" dirty="0" smtClean="0">
              <a:latin typeface="Arial Narrow" pitchFamily="34" charset="0"/>
            </a:endParaRPr>
          </a:p>
          <a:p>
            <a:endParaRPr lang="en-US" altLang="ko-KR" sz="2200" dirty="0" smtClean="0">
              <a:latin typeface="Arial Narrow" pitchFamily="34" charset="0"/>
            </a:endParaRPr>
          </a:p>
          <a:p>
            <a:endParaRPr lang="en-US" altLang="ko-KR" sz="2200" dirty="0" smtClean="0">
              <a:latin typeface="Arial Narrow" pitchFamily="34" charset="0"/>
            </a:endParaRPr>
          </a:p>
          <a:p>
            <a:endParaRPr lang="en-US" altLang="ko-KR" sz="2200" dirty="0" smtClean="0">
              <a:latin typeface="Arial Narrow" pitchFamily="34" charset="0"/>
            </a:endParaRPr>
          </a:p>
          <a:p>
            <a:endParaRPr lang="en-US" altLang="ko-KR" sz="2200" dirty="0" smtClean="0">
              <a:latin typeface="Arial Narrow" pitchFamily="34" charset="0"/>
            </a:endParaRPr>
          </a:p>
          <a:p>
            <a:endParaRPr lang="en-US" altLang="ko-KR" sz="2200" dirty="0" smtClean="0">
              <a:latin typeface="Arial Narrow" pitchFamily="34" charset="0"/>
            </a:endParaRPr>
          </a:p>
          <a:p>
            <a:endParaRPr lang="en-US" altLang="ko-KR" sz="2200" dirty="0" smtClean="0">
              <a:latin typeface="Arial Narrow" pitchFamily="34" charset="0"/>
            </a:endParaRPr>
          </a:p>
          <a:p>
            <a:r>
              <a:rPr lang="en-US" altLang="ko-KR" sz="1800" b="1" dirty="0" smtClean="0">
                <a:latin typeface="Arial Narrow" pitchFamily="34" charset="0"/>
              </a:rPr>
              <a:t>Article 57   </a:t>
            </a:r>
            <a:r>
              <a:rPr lang="en-US" altLang="ko-KR" sz="1800" dirty="0" smtClean="0">
                <a:latin typeface="Arial Narrow" pitchFamily="34" charset="0"/>
              </a:rPr>
              <a:t>Reward for Reporting and Arresting</a:t>
            </a:r>
          </a:p>
          <a:p>
            <a:pPr lvl="1"/>
            <a:r>
              <a:rPr lang="en-US" altLang="ko-KR" sz="1800" dirty="0" smtClean="0">
                <a:latin typeface="Arial Narrow" pitchFamily="34" charset="0"/>
              </a:rPr>
              <a:t>To promote reporting because there are no direct victims or those victimized do not take legal actions</a:t>
            </a:r>
          </a:p>
          <a:p>
            <a:pPr>
              <a:buNone/>
            </a:pPr>
            <a:endParaRPr lang="ko-KR" altLang="en-US" dirty="0"/>
          </a:p>
        </p:txBody>
      </p:sp>
      <p:graphicFrame>
        <p:nvGraphicFramePr>
          <p:cNvPr id="5" name="표 4"/>
          <p:cNvGraphicFramePr>
            <a:graphicFrameLocks noGrp="1"/>
          </p:cNvGraphicFramePr>
          <p:nvPr/>
        </p:nvGraphicFramePr>
        <p:xfrm>
          <a:off x="395536" y="2636912"/>
          <a:ext cx="8424936" cy="2560320"/>
        </p:xfrm>
        <a:graphic>
          <a:graphicData uri="http://schemas.openxmlformats.org/drawingml/2006/table">
            <a:tbl>
              <a:tblPr firstRow="1" bandRow="1">
                <a:tableStyleId>{2A488322-F2BA-4B5B-9748-0D474271808F}</a:tableStyleId>
              </a:tblPr>
              <a:tblGrid>
                <a:gridCol w="1138504"/>
                <a:gridCol w="2461896"/>
                <a:gridCol w="1454562"/>
                <a:gridCol w="1684987"/>
                <a:gridCol w="1684987"/>
              </a:tblGrid>
              <a:tr h="370840">
                <a:tc>
                  <a:txBody>
                    <a:bodyPr/>
                    <a:lstStyle/>
                    <a:p>
                      <a:pPr algn="ctr" latinLnBrk="1"/>
                      <a:r>
                        <a:rPr lang="en-US" altLang="ko-KR" sz="1600" dirty="0" smtClean="0">
                          <a:solidFill>
                            <a:schemeClr val="tx1"/>
                          </a:solidFill>
                          <a:latin typeface="Arial Narrow" pitchFamily="34" charset="0"/>
                        </a:rPr>
                        <a:t>Article</a:t>
                      </a:r>
                      <a:endParaRPr lang="ko-KR" altLang="en-US" sz="1600" b="1" dirty="0">
                        <a:solidFill>
                          <a:schemeClr val="tx1"/>
                        </a:solidFill>
                        <a:latin typeface="Arial Narrow" pitchFamily="34" charset="0"/>
                      </a:endParaRPr>
                    </a:p>
                  </a:txBody>
                  <a:tcPr anchor="ctr"/>
                </a:tc>
                <a:tc>
                  <a:txBody>
                    <a:bodyPr/>
                    <a:lstStyle/>
                    <a:p>
                      <a:pPr algn="ctr" latinLnBrk="1"/>
                      <a:r>
                        <a:rPr lang="en-US" altLang="ko-KR" sz="1600" dirty="0" smtClean="0">
                          <a:solidFill>
                            <a:schemeClr val="tx1"/>
                          </a:solidFill>
                          <a:latin typeface="Arial Narrow" pitchFamily="34" charset="0"/>
                        </a:rPr>
                        <a:t>Penalty</a:t>
                      </a:r>
                      <a:endParaRPr lang="ko-KR" altLang="en-US" sz="1600" b="1" dirty="0">
                        <a:solidFill>
                          <a:schemeClr val="tx1"/>
                        </a:solidFill>
                        <a:latin typeface="Arial Narrow" pitchFamily="34" charset="0"/>
                      </a:endParaRPr>
                    </a:p>
                  </a:txBody>
                  <a:tcPr anchor="ctr"/>
                </a:tc>
                <a:tc>
                  <a:txBody>
                    <a:bodyPr/>
                    <a:lstStyle/>
                    <a:p>
                      <a:pPr algn="ctr" latinLnBrk="1"/>
                      <a:r>
                        <a:rPr lang="en-US" altLang="ko-KR" sz="1600" dirty="0" smtClean="0">
                          <a:solidFill>
                            <a:schemeClr val="tx1"/>
                          </a:solidFill>
                          <a:latin typeface="Arial Narrow" pitchFamily="34" charset="0"/>
                        </a:rPr>
                        <a:t>Poaching,</a:t>
                      </a:r>
                    </a:p>
                    <a:p>
                      <a:pPr algn="ctr" latinLnBrk="1"/>
                      <a:r>
                        <a:rPr lang="en-US" altLang="ko-KR" sz="1600" dirty="0" smtClean="0">
                          <a:solidFill>
                            <a:schemeClr val="tx1"/>
                          </a:solidFill>
                          <a:latin typeface="Arial Narrow" pitchFamily="34" charset="0"/>
                        </a:rPr>
                        <a:t>Collection,</a:t>
                      </a:r>
                    </a:p>
                    <a:p>
                      <a:pPr algn="ctr" latinLnBrk="1"/>
                      <a:r>
                        <a:rPr lang="en-US" altLang="ko-KR" sz="1600" dirty="0" smtClean="0">
                          <a:solidFill>
                            <a:schemeClr val="tx1"/>
                          </a:solidFill>
                          <a:latin typeface="Arial Narrow" pitchFamily="34" charset="0"/>
                        </a:rPr>
                        <a:t>Defoliation</a:t>
                      </a:r>
                      <a:endParaRPr lang="ko-KR" altLang="en-US" sz="1600" b="1"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Distribution,</a:t>
                      </a:r>
                    </a:p>
                    <a:p>
                      <a:pPr algn="ctr" latinLnBrk="1"/>
                      <a:r>
                        <a:rPr lang="en-US" altLang="ko-KR" sz="1600" dirty="0" smtClean="0">
                          <a:solidFill>
                            <a:schemeClr val="tx1"/>
                          </a:solidFill>
                          <a:latin typeface="Arial Narrow" pitchFamily="34" charset="0"/>
                        </a:rPr>
                        <a:t>Storage, Import,</a:t>
                      </a:r>
                      <a:r>
                        <a:rPr lang="en-US" altLang="ko-KR" sz="1600" baseline="0" dirty="0" smtClean="0">
                          <a:solidFill>
                            <a:schemeClr val="tx1"/>
                          </a:solidFill>
                          <a:latin typeface="Arial Narrow" pitchFamily="34" charset="0"/>
                        </a:rPr>
                        <a:t> Export</a:t>
                      </a:r>
                      <a:endParaRPr lang="ko-KR" altLang="en-US" sz="1600" b="1" dirty="0">
                        <a:solidFill>
                          <a:schemeClr val="tx1"/>
                        </a:solidFill>
                        <a:latin typeface="Arial Narrow" pitchFamily="34" charset="0"/>
                      </a:endParaRPr>
                    </a:p>
                  </a:txBody>
                  <a:tcPr/>
                </a:tc>
                <a:tc>
                  <a:txBody>
                    <a:bodyPr/>
                    <a:lstStyle/>
                    <a:p>
                      <a:pPr algn="ctr" latinLnBrk="1"/>
                      <a:r>
                        <a:rPr lang="en-US" altLang="ko-KR" sz="1600" dirty="0" smtClean="0">
                          <a:solidFill>
                            <a:schemeClr val="tx1"/>
                          </a:solidFill>
                          <a:latin typeface="Arial Narrow" pitchFamily="34" charset="0"/>
                        </a:rPr>
                        <a:t>Brokerage,</a:t>
                      </a:r>
                      <a:r>
                        <a:rPr lang="en-US" altLang="ko-KR" sz="1600" baseline="0" dirty="0" smtClean="0">
                          <a:solidFill>
                            <a:schemeClr val="tx1"/>
                          </a:solidFill>
                          <a:latin typeface="Arial Narrow" pitchFamily="34" charset="0"/>
                        </a:rPr>
                        <a:t> Purchase,  Sale</a:t>
                      </a:r>
                      <a:endParaRPr lang="ko-KR" altLang="en-US" sz="1600" b="1" dirty="0">
                        <a:solidFill>
                          <a:schemeClr val="tx1"/>
                        </a:solidFill>
                        <a:latin typeface="Arial Narrow" pitchFamily="34" charset="0"/>
                      </a:endParaRPr>
                    </a:p>
                  </a:txBody>
                  <a:tcPr/>
                </a:tc>
              </a:tr>
              <a:tr h="370840">
                <a:tc>
                  <a:txBody>
                    <a:bodyPr/>
                    <a:lstStyle/>
                    <a:p>
                      <a:pPr algn="ctr" latinLnBrk="1"/>
                      <a:r>
                        <a:rPr lang="en-US" altLang="ko-KR" sz="1600" dirty="0" smtClean="0">
                          <a:latin typeface="Arial Narrow" pitchFamily="34" charset="0"/>
                        </a:rPr>
                        <a:t>Article 67</a:t>
                      </a:r>
                      <a:endParaRPr lang="ko-KR" altLang="en-US" sz="1600" dirty="0">
                        <a:latin typeface="Arial Narrow" pitchFamily="34" charset="0"/>
                      </a:endParaRPr>
                    </a:p>
                  </a:txBody>
                  <a:tcPr anchor="ctr"/>
                </a:tc>
                <a:tc>
                  <a:txBody>
                    <a:bodyPr/>
                    <a:lstStyle/>
                    <a:p>
                      <a:pPr algn="l" latinLnBrk="1"/>
                      <a:r>
                        <a:rPr lang="en-US" altLang="ko-KR" sz="1600" dirty="0" smtClean="0">
                          <a:latin typeface="Arial Narrow" pitchFamily="34" charset="0"/>
                        </a:rPr>
                        <a:t>·Imprisonment up</a:t>
                      </a:r>
                      <a:r>
                        <a:rPr lang="en-US" altLang="ko-KR" sz="1600" baseline="0" dirty="0" smtClean="0">
                          <a:latin typeface="Arial Narrow" pitchFamily="34" charset="0"/>
                        </a:rPr>
                        <a:t> to 5 years</a:t>
                      </a:r>
                    </a:p>
                    <a:p>
                      <a:pPr algn="l" latinLnBrk="1"/>
                      <a:r>
                        <a:rPr lang="en-US" altLang="ko-KR" sz="1600" dirty="0" smtClean="0">
                          <a:latin typeface="Arial Narrow" pitchFamily="34" charset="0"/>
                        </a:rPr>
                        <a:t>·Fine  up to USD</a:t>
                      </a:r>
                      <a:r>
                        <a:rPr lang="en-US" altLang="ko-KR" sz="1600" baseline="0" dirty="0" smtClean="0">
                          <a:latin typeface="Arial Narrow" pitchFamily="34" charset="0"/>
                        </a:rPr>
                        <a:t> 30,000</a:t>
                      </a:r>
                      <a:endParaRPr lang="ko-KR" altLang="en-US" sz="1600" dirty="0">
                        <a:latin typeface="Arial Narrow" pitchFamily="34" charset="0"/>
                      </a:endParaRPr>
                    </a:p>
                  </a:txBody>
                  <a:tcPr/>
                </a:tc>
                <a:tc>
                  <a:txBody>
                    <a:bodyPr/>
                    <a:lstStyle/>
                    <a:p>
                      <a:pPr algn="ctr" latinLnBrk="1"/>
                      <a:r>
                        <a:rPr lang="en-US" altLang="ko-KR" sz="1600" dirty="0" smtClean="0">
                          <a:latin typeface="Arial Narrow" pitchFamily="34" charset="0"/>
                        </a:rPr>
                        <a:t>Level I</a:t>
                      </a:r>
                      <a:endParaRPr lang="ko-KR" altLang="en-US" sz="1600" dirty="0">
                        <a:latin typeface="Arial Narrow" pitchFamily="34" charset="0"/>
                      </a:endParaRPr>
                    </a:p>
                  </a:txBody>
                  <a:tcPr anchor="ctr"/>
                </a:tc>
                <a:tc>
                  <a:txBody>
                    <a:bodyPr/>
                    <a:lstStyle/>
                    <a:p>
                      <a:pPr algn="ctr" latinLnBrk="1"/>
                      <a:endParaRPr lang="ko-KR" altLang="en-US" sz="1600" dirty="0">
                        <a:latin typeface="Arial Narrow" pitchFamily="34" charset="0"/>
                      </a:endParaRPr>
                    </a:p>
                  </a:txBody>
                  <a:tcPr anchor="ctr"/>
                </a:tc>
                <a:tc>
                  <a:txBody>
                    <a:bodyPr/>
                    <a:lstStyle/>
                    <a:p>
                      <a:pPr algn="ctr" latinLnBrk="1"/>
                      <a:endParaRPr lang="ko-KR" altLang="en-US" sz="1600" dirty="0">
                        <a:latin typeface="Arial Narrow" pitchFamily="34" charset="0"/>
                      </a:endParaRPr>
                    </a:p>
                  </a:txBody>
                  <a:tcPr anchor="ctr"/>
                </a:tc>
              </a:tr>
              <a:tr h="370840">
                <a:tc>
                  <a:txBody>
                    <a:bodyPr/>
                    <a:lstStyle/>
                    <a:p>
                      <a:pPr algn="ctr" latinLnBrk="1"/>
                      <a:r>
                        <a:rPr lang="en-US" altLang="ko-KR" sz="1600" dirty="0" smtClean="0">
                          <a:latin typeface="Arial Narrow" pitchFamily="34" charset="0"/>
                        </a:rPr>
                        <a:t>Article 68</a:t>
                      </a:r>
                      <a:endParaRPr lang="ko-KR" altLang="en-US" sz="1600" dirty="0">
                        <a:latin typeface="Arial Narrow" pitchFamily="34" charset="0"/>
                      </a:endParaRPr>
                    </a:p>
                  </a:txBody>
                  <a:tcPr anchor="ctr"/>
                </a:tc>
                <a:tc>
                  <a:txBody>
                    <a:bodyPr/>
                    <a:lstStyle/>
                    <a:p>
                      <a:pPr algn="l" latinLnBrk="1"/>
                      <a:r>
                        <a:rPr lang="en-US" altLang="ko-KR" sz="1600" dirty="0" smtClean="0">
                          <a:latin typeface="Arial Narrow" pitchFamily="34" charset="0"/>
                        </a:rPr>
                        <a:t>·Imprisonment up</a:t>
                      </a:r>
                      <a:r>
                        <a:rPr lang="en-US" altLang="ko-KR" sz="1600" baseline="0" dirty="0" smtClean="0">
                          <a:latin typeface="Arial Narrow" pitchFamily="34" charset="0"/>
                        </a:rPr>
                        <a:t> to 3 years</a:t>
                      </a:r>
                    </a:p>
                    <a:p>
                      <a:pPr algn="l" latinLnBrk="1"/>
                      <a:r>
                        <a:rPr lang="en-US" altLang="ko-KR" sz="1600" dirty="0" smtClean="0">
                          <a:latin typeface="Arial Narrow" pitchFamily="34" charset="0"/>
                        </a:rPr>
                        <a:t>·Fine  up to USD</a:t>
                      </a:r>
                      <a:r>
                        <a:rPr lang="en-US" altLang="ko-KR" sz="1600" baseline="0" dirty="0" smtClean="0">
                          <a:latin typeface="Arial Narrow" pitchFamily="34" charset="0"/>
                        </a:rPr>
                        <a:t> 20,000</a:t>
                      </a:r>
                      <a:endParaRPr lang="ko-KR" altLang="en-US" sz="1600" dirty="0" smtClean="0">
                        <a:latin typeface="Arial Narrow" pitchFamily="34" charset="0"/>
                      </a:endParaRPr>
                    </a:p>
                  </a:txBody>
                  <a:tcPr/>
                </a:tc>
                <a:tc>
                  <a:txBody>
                    <a:bodyPr/>
                    <a:lstStyle/>
                    <a:p>
                      <a:pPr algn="ctr" latinLnBrk="1"/>
                      <a:r>
                        <a:rPr lang="en-US" altLang="ko-KR" sz="1600" dirty="0" smtClean="0">
                          <a:latin typeface="Arial Narrow" pitchFamily="34" charset="0"/>
                        </a:rPr>
                        <a:t>Level II</a:t>
                      </a:r>
                      <a:endParaRPr lang="ko-KR" altLang="en-US" sz="1600" dirty="0">
                        <a:latin typeface="Arial Narrow" pitchFamily="34" charset="0"/>
                      </a:endParaRPr>
                    </a:p>
                  </a:txBody>
                  <a:tcPr anchor="ctr"/>
                </a:tc>
                <a:tc>
                  <a:txBody>
                    <a:bodyPr/>
                    <a:lstStyle/>
                    <a:p>
                      <a:pPr algn="ctr" latinLnBrk="1"/>
                      <a:r>
                        <a:rPr lang="en-US" altLang="ko-KR" sz="1600" dirty="0" smtClean="0">
                          <a:latin typeface="Arial Narrow" pitchFamily="34" charset="0"/>
                        </a:rPr>
                        <a:t>Level I, International endangered species</a:t>
                      </a:r>
                      <a:endParaRPr lang="ko-KR" altLang="en-US" sz="1600" dirty="0">
                        <a:latin typeface="Arial Narrow" pitchFamily="34" charset="0"/>
                      </a:endParaRPr>
                    </a:p>
                  </a:txBody>
                  <a:tcPr anchor="ctr"/>
                </a:tc>
                <a:tc>
                  <a:txBody>
                    <a:bodyPr/>
                    <a:lstStyle/>
                    <a:p>
                      <a:pPr algn="ctr" latinLnBrk="1"/>
                      <a:endParaRPr lang="ko-KR" altLang="en-US" sz="1600" dirty="0">
                        <a:latin typeface="Arial Narrow" pitchFamily="34" charset="0"/>
                      </a:endParaRPr>
                    </a:p>
                  </a:txBody>
                  <a:tcPr anchor="ctr"/>
                </a:tc>
              </a:tr>
              <a:tr h="370840">
                <a:tc>
                  <a:txBody>
                    <a:bodyPr/>
                    <a:lstStyle/>
                    <a:p>
                      <a:pPr algn="ctr" latinLnBrk="1"/>
                      <a:r>
                        <a:rPr lang="en-US" altLang="ko-KR" sz="1600" dirty="0" smtClean="0">
                          <a:latin typeface="Arial Narrow" pitchFamily="34" charset="0"/>
                        </a:rPr>
                        <a:t>Article 69</a:t>
                      </a:r>
                      <a:endParaRPr lang="ko-KR" altLang="en-US" sz="1600" dirty="0">
                        <a:latin typeface="Arial Narrow" pitchFamily="34" charset="0"/>
                      </a:endParaRPr>
                    </a:p>
                  </a:txBody>
                  <a:tcPr anchor="ctr"/>
                </a:tc>
                <a:tc>
                  <a:txBody>
                    <a:bodyPr/>
                    <a:lstStyle/>
                    <a:p>
                      <a:pPr algn="l" latinLnBrk="1"/>
                      <a:r>
                        <a:rPr lang="en-US" altLang="ko-KR" sz="1600" dirty="0" smtClean="0">
                          <a:latin typeface="Arial Narrow" pitchFamily="34" charset="0"/>
                        </a:rPr>
                        <a:t>·Imprisonment up</a:t>
                      </a:r>
                      <a:r>
                        <a:rPr lang="en-US" altLang="ko-KR" sz="1600" baseline="0" dirty="0" smtClean="0">
                          <a:latin typeface="Arial Narrow" pitchFamily="34" charset="0"/>
                        </a:rPr>
                        <a:t> to 2 years</a:t>
                      </a:r>
                    </a:p>
                    <a:p>
                      <a:pPr algn="l" latinLnBrk="1"/>
                      <a:r>
                        <a:rPr lang="en-US" altLang="ko-KR" sz="1600" dirty="0" smtClean="0">
                          <a:latin typeface="Arial Narrow" pitchFamily="34" charset="0"/>
                        </a:rPr>
                        <a:t>·Fine  up to USD</a:t>
                      </a:r>
                      <a:r>
                        <a:rPr lang="en-US" altLang="ko-KR" sz="1600" baseline="0" dirty="0" smtClean="0">
                          <a:latin typeface="Arial Narrow" pitchFamily="34" charset="0"/>
                        </a:rPr>
                        <a:t> 10,000</a:t>
                      </a:r>
                      <a:endParaRPr lang="ko-KR" altLang="en-US" sz="1600" dirty="0" smtClean="0">
                        <a:latin typeface="Arial Narrow" pitchFamily="34" charset="0"/>
                      </a:endParaRPr>
                    </a:p>
                  </a:txBody>
                  <a:tcPr/>
                </a:tc>
                <a:tc>
                  <a:txBody>
                    <a:bodyPr/>
                    <a:lstStyle/>
                    <a:p>
                      <a:pPr algn="ctr" latinLnBrk="1"/>
                      <a:endParaRPr lang="ko-KR" altLang="en-US" sz="1600" dirty="0">
                        <a:latin typeface="Arial Narrow" pitchFamily="34" charset="0"/>
                      </a:endParaRPr>
                    </a:p>
                  </a:txBody>
                  <a:tcPr anchor="ctr"/>
                </a:tc>
                <a:tc>
                  <a:txBody>
                    <a:bodyPr/>
                    <a:lstStyle/>
                    <a:p>
                      <a:pPr algn="ctr" latinLnBrk="1"/>
                      <a:r>
                        <a:rPr lang="en-US" altLang="ko-KR" sz="1600" dirty="0" smtClean="0">
                          <a:latin typeface="Arial Narrow" pitchFamily="34" charset="0"/>
                        </a:rPr>
                        <a:t>Level II</a:t>
                      </a:r>
                      <a:endParaRPr lang="ko-KR" altLang="en-US" sz="1600" dirty="0">
                        <a:latin typeface="Arial Narrow" pitchFamily="34" charset="0"/>
                      </a:endParaRPr>
                    </a:p>
                  </a:txBody>
                  <a:tcPr anchor="ctr"/>
                </a:tc>
                <a:tc>
                  <a:txBody>
                    <a:bodyPr/>
                    <a:lstStyle/>
                    <a:p>
                      <a:pPr algn="ctr" latinLnBrk="1"/>
                      <a:r>
                        <a:rPr lang="en-US" altLang="ko-KR" sz="1600" dirty="0" smtClean="0">
                          <a:latin typeface="Arial Narrow" pitchFamily="34" charset="0"/>
                        </a:rPr>
                        <a:t>International endangered</a:t>
                      </a:r>
                      <a:r>
                        <a:rPr lang="en-US" altLang="ko-KR" sz="1600" baseline="0" dirty="0" smtClean="0">
                          <a:latin typeface="Arial Narrow" pitchFamily="34" charset="0"/>
                        </a:rPr>
                        <a:t> species</a:t>
                      </a:r>
                      <a:endParaRPr lang="ko-KR" altLang="en-US" sz="1600" dirty="0">
                        <a:latin typeface="Arial Narrow" pitchFamily="34" charset="0"/>
                      </a:endParaRPr>
                    </a:p>
                  </a:txBody>
                  <a:tcPr anchor="ct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44156">
              <a:schemeClr val="accent1">
                <a:lumMod val="20000"/>
                <a:lumOff val="80000"/>
              </a:schemeClr>
            </a:gs>
            <a:gs pos="27474">
              <a:schemeClr val="accent1">
                <a:lumMod val="40000"/>
                <a:lumOff val="60000"/>
              </a:schemeClr>
            </a:gs>
            <a:gs pos="0">
              <a:schemeClr val="accent1">
                <a:lumMod val="75000"/>
              </a:schemeClr>
            </a:gs>
            <a:gs pos="57000">
              <a:schemeClr val="accent5">
                <a:lumMod val="20000"/>
                <a:lumOff val="80000"/>
              </a:schemeClr>
            </a:gs>
            <a:gs pos="84000">
              <a:schemeClr val="bg1"/>
            </a:gs>
          </a:gsLst>
          <a:lin ang="5400000" scaled="0"/>
        </a:gradFill>
        <a:effectLst/>
      </p:bgPr>
    </p:bg>
    <p:spTree>
      <p:nvGrpSpPr>
        <p:cNvPr id="1" name=""/>
        <p:cNvGrpSpPr/>
        <p:nvPr/>
      </p:nvGrpSpPr>
      <p:grpSpPr>
        <a:xfrm>
          <a:off x="0" y="0"/>
          <a:ext cx="0" cy="0"/>
          <a:chOff x="0" y="0"/>
          <a:chExt cx="0" cy="0"/>
        </a:xfrm>
      </p:grpSpPr>
      <p:sp>
        <p:nvSpPr>
          <p:cNvPr id="2" name="제목 1"/>
          <p:cNvSpPr>
            <a:spLocks noGrp="1"/>
          </p:cNvSpPr>
          <p:nvPr>
            <p:ph type="title"/>
          </p:nvPr>
        </p:nvSpPr>
        <p:spPr>
          <a:ln>
            <a:solidFill>
              <a:schemeClr val="bg1"/>
            </a:solidFill>
          </a:ln>
        </p:spPr>
        <p:txBody>
          <a:bodyPr>
            <a:normAutofit fontScale="90000"/>
          </a:bodyPr>
          <a:lstStyle/>
          <a:p>
            <a:r>
              <a:rPr lang="en-US" altLang="ko-KR" sz="3200" b="1" dirty="0" smtClean="0">
                <a:solidFill>
                  <a:schemeClr val="accent5">
                    <a:lumMod val="60000"/>
                    <a:lumOff val="40000"/>
                  </a:schemeClr>
                </a:solidFill>
                <a:latin typeface="Arial Unicode MS" pitchFamily="50" charset="-127"/>
                <a:ea typeface="Arial Unicode MS" pitchFamily="50" charset="-127"/>
                <a:cs typeface="Arial Unicode MS" pitchFamily="50" charset="-127"/>
              </a:rPr>
              <a:t>National Case</a:t>
            </a:r>
            <a:r>
              <a:rPr lang="en-US" altLang="ko-KR" sz="3200" b="1" dirty="0" smtClean="0">
                <a:solidFill>
                  <a:schemeClr val="bg1"/>
                </a:solidFill>
                <a:latin typeface="Arial Unicode MS" pitchFamily="50" charset="-127"/>
                <a:ea typeface="Arial Unicode MS" pitchFamily="50" charset="-127"/>
                <a:cs typeface="Arial Unicode MS" pitchFamily="50" charset="-127"/>
              </a:rPr>
              <a:t>: South Korean Supreme Court Orders Theme Park to Free Its Dolphins</a:t>
            </a:r>
            <a:endParaRPr lang="ko-KR" altLang="en-US" sz="3200" b="1" dirty="0">
              <a:solidFill>
                <a:schemeClr val="bg1"/>
              </a:solidFill>
              <a:latin typeface="Arial Unicode MS" pitchFamily="50" charset="-127"/>
              <a:ea typeface="Arial Unicode MS" pitchFamily="50" charset="-127"/>
              <a:cs typeface="Arial Unicode MS" pitchFamily="50" charset="-127"/>
            </a:endParaRPr>
          </a:p>
        </p:txBody>
      </p:sp>
      <p:sp>
        <p:nvSpPr>
          <p:cNvPr id="3" name="내용 개체 틀 2"/>
          <p:cNvSpPr>
            <a:spLocks noGrp="1"/>
          </p:cNvSpPr>
          <p:nvPr>
            <p:ph idx="1"/>
          </p:nvPr>
        </p:nvSpPr>
        <p:spPr>
          <a:xfrm>
            <a:off x="467544" y="2060848"/>
            <a:ext cx="8229600" cy="3456384"/>
          </a:xfrm>
        </p:spPr>
        <p:txBody>
          <a:bodyPr>
            <a:normAutofit fontScale="92500" lnSpcReduction="10000"/>
          </a:bodyPr>
          <a:lstStyle/>
          <a:p>
            <a:r>
              <a:rPr lang="en-US" altLang="ko-KR" sz="1900" dirty="0" smtClean="0">
                <a:latin typeface="Arial Narrow" pitchFamily="34" charset="0"/>
                <a:ea typeface="Arial Unicode MS" pitchFamily="50" charset="-127"/>
                <a:cs typeface="Arial Unicode MS" pitchFamily="50" charset="-127"/>
              </a:rPr>
              <a:t>Pacific Land, a </a:t>
            </a:r>
            <a:r>
              <a:rPr lang="en-US" altLang="ko-KR" sz="1900" dirty="0" err="1" smtClean="0">
                <a:latin typeface="Arial Narrow" pitchFamily="34" charset="0"/>
                <a:ea typeface="Arial Unicode MS" pitchFamily="50" charset="-127"/>
                <a:cs typeface="Arial Unicode MS" pitchFamily="50" charset="-127"/>
              </a:rPr>
              <a:t>dolphinarium</a:t>
            </a:r>
            <a:r>
              <a:rPr lang="en-US" altLang="ko-KR" sz="1900" dirty="0" smtClean="0">
                <a:latin typeface="Arial Narrow" pitchFamily="34" charset="0"/>
                <a:ea typeface="Arial Unicode MS" pitchFamily="50" charset="-127"/>
                <a:cs typeface="Arial Unicode MS" pitchFamily="50" charset="-127"/>
              </a:rPr>
              <a:t> in </a:t>
            </a:r>
            <a:r>
              <a:rPr lang="en-US" altLang="ko-KR" sz="1900" dirty="0" err="1" smtClean="0">
                <a:latin typeface="Arial Narrow" pitchFamily="34" charset="0"/>
                <a:ea typeface="Arial Unicode MS" pitchFamily="50" charset="-127"/>
                <a:cs typeface="Arial Unicode MS" pitchFamily="50" charset="-127"/>
              </a:rPr>
              <a:t>Jeju</a:t>
            </a:r>
            <a:r>
              <a:rPr lang="en-US" altLang="ko-KR" sz="1900" dirty="0" smtClean="0">
                <a:latin typeface="Arial Narrow" pitchFamily="34" charset="0"/>
                <a:ea typeface="Arial Unicode MS" pitchFamily="50" charset="-127"/>
                <a:cs typeface="Arial Unicode MS" pitchFamily="50" charset="-127"/>
              </a:rPr>
              <a:t> Island, is ordered by South Korean Supreme Court to return its dolphins to the ocean (April 2013)</a:t>
            </a:r>
          </a:p>
          <a:p>
            <a:endParaRPr lang="en-US" altLang="ko-KR" sz="1100" dirty="0" smtClean="0">
              <a:latin typeface="Arial Narrow" pitchFamily="34" charset="0"/>
              <a:ea typeface="Arial Unicode MS" pitchFamily="50" charset="-127"/>
              <a:cs typeface="Arial Unicode MS" pitchFamily="50" charset="-127"/>
            </a:endParaRPr>
          </a:p>
          <a:p>
            <a:r>
              <a:rPr lang="en-US" altLang="ko-KR" sz="1900" dirty="0" err="1" smtClean="0">
                <a:latin typeface="Arial Narrow" pitchFamily="34" charset="0"/>
                <a:ea typeface="Arial Unicode MS" pitchFamily="50" charset="-127"/>
                <a:cs typeface="Arial Unicode MS" pitchFamily="50" charset="-127"/>
              </a:rPr>
              <a:t>Tursiops</a:t>
            </a:r>
            <a:r>
              <a:rPr lang="en-US" altLang="ko-KR" sz="1900" dirty="0" smtClean="0">
                <a:latin typeface="Arial Narrow" pitchFamily="34" charset="0"/>
                <a:ea typeface="Arial Unicode MS" pitchFamily="50" charset="-127"/>
                <a:cs typeface="Arial Unicode MS" pitchFamily="50" charset="-127"/>
              </a:rPr>
              <a:t> </a:t>
            </a:r>
            <a:r>
              <a:rPr lang="en-US" altLang="ko-KR" sz="1900" dirty="0" err="1" smtClean="0">
                <a:latin typeface="Arial Narrow" pitchFamily="34" charset="0"/>
                <a:ea typeface="Arial Unicode MS" pitchFamily="50" charset="-127"/>
                <a:cs typeface="Arial Unicode MS" pitchFamily="50" charset="-127"/>
              </a:rPr>
              <a:t>aduncus</a:t>
            </a:r>
            <a:r>
              <a:rPr lang="en-US" altLang="ko-KR" sz="1900" dirty="0" smtClean="0">
                <a:latin typeface="Arial Narrow" pitchFamily="34" charset="0"/>
                <a:ea typeface="Arial Unicode MS" pitchFamily="50" charset="-127"/>
                <a:cs typeface="Arial Unicode MS" pitchFamily="50" charset="-127"/>
              </a:rPr>
              <a:t> (</a:t>
            </a:r>
            <a:r>
              <a:rPr lang="ko-KR" altLang="ko-KR" sz="1900" dirty="0" smtClean="0">
                <a:latin typeface="Arial Narrow" pitchFamily="34" charset="0"/>
              </a:rPr>
              <a:t>Indo-Pacific Bottlenose Dolphin</a:t>
            </a:r>
            <a:r>
              <a:rPr lang="en-US" altLang="ko-KR" sz="1900" dirty="0" smtClean="0">
                <a:latin typeface="Arial Narrow" pitchFamily="34" charset="0"/>
                <a:ea typeface="Arial Unicode MS" pitchFamily="50" charset="-127"/>
                <a:cs typeface="Arial Unicode MS" pitchFamily="50" charset="-127"/>
              </a:rPr>
              <a:t>)</a:t>
            </a:r>
          </a:p>
          <a:p>
            <a:pPr lvl="1"/>
            <a:r>
              <a:rPr lang="en-US" altLang="ko-KR" sz="1900" dirty="0" smtClean="0">
                <a:latin typeface="Arial Narrow" pitchFamily="34" charset="0"/>
                <a:ea typeface="Arial Unicode MS" pitchFamily="50" charset="-127"/>
                <a:cs typeface="Arial Unicode MS" pitchFamily="50" charset="-127"/>
              </a:rPr>
              <a:t>Does not constitute Level I or Level II species but an international endangered species</a:t>
            </a:r>
          </a:p>
          <a:p>
            <a:endParaRPr lang="en-US" altLang="ko-KR" sz="800" dirty="0" smtClean="0">
              <a:latin typeface="Arial Narrow" pitchFamily="34" charset="0"/>
              <a:ea typeface="Arial Unicode MS" pitchFamily="50" charset="-127"/>
              <a:cs typeface="Arial Unicode MS" pitchFamily="50" charset="-127"/>
            </a:endParaRPr>
          </a:p>
          <a:p>
            <a:r>
              <a:rPr lang="en-US" altLang="ko-KR" sz="1900" b="1" dirty="0" smtClean="0">
                <a:latin typeface="Arial Narrow" pitchFamily="34" charset="0"/>
                <a:ea typeface="Arial Unicode MS" pitchFamily="50" charset="-127"/>
                <a:cs typeface="Arial Unicode MS" pitchFamily="50" charset="-127"/>
              </a:rPr>
              <a:t>Timeline of Events</a:t>
            </a:r>
          </a:p>
          <a:p>
            <a:pPr lvl="1"/>
            <a:r>
              <a:rPr lang="en-US" altLang="ko-KR" sz="1900" dirty="0" smtClean="0">
                <a:latin typeface="Arial Narrow" pitchFamily="34" charset="0"/>
                <a:ea typeface="Arial Unicode MS" pitchFamily="50" charset="-127"/>
                <a:cs typeface="Arial Unicode MS" pitchFamily="50" charset="-127"/>
              </a:rPr>
              <a:t>2009 - 2011		Pacific Land makes illegal purchase of 11 dolphins</a:t>
            </a:r>
          </a:p>
          <a:p>
            <a:pPr lvl="1"/>
            <a:r>
              <a:rPr lang="en-US" altLang="ko-KR" sz="1900" dirty="0" smtClean="0">
                <a:latin typeface="Arial Narrow" pitchFamily="34" charset="0"/>
                <a:ea typeface="Arial Unicode MS" pitchFamily="50" charset="-127"/>
                <a:cs typeface="Arial Unicode MS" pitchFamily="50" charset="-127"/>
              </a:rPr>
              <a:t>November 2012	District Court makes ruling and defendant appeals</a:t>
            </a:r>
          </a:p>
          <a:p>
            <a:pPr lvl="1"/>
            <a:r>
              <a:rPr lang="en-US" altLang="ko-KR" sz="1900" dirty="0" smtClean="0">
                <a:latin typeface="Arial Narrow" pitchFamily="34" charset="0"/>
                <a:ea typeface="Arial Unicode MS" pitchFamily="50" charset="-127"/>
                <a:cs typeface="Arial Unicode MS" pitchFamily="50" charset="-127"/>
              </a:rPr>
              <a:t>March 2013		Supreme Court confirms original ruling</a:t>
            </a:r>
          </a:p>
          <a:p>
            <a:pPr lvl="1"/>
            <a:r>
              <a:rPr lang="en-US" altLang="ko-KR" sz="1900" dirty="0" smtClean="0">
                <a:latin typeface="Arial Narrow" pitchFamily="34" charset="0"/>
                <a:ea typeface="Arial Unicode MS" pitchFamily="50" charset="-127"/>
                <a:cs typeface="Arial Unicode MS" pitchFamily="50" charset="-127"/>
              </a:rPr>
              <a:t>April 2013		Confiscated dolphins to receive training before release</a:t>
            </a:r>
          </a:p>
          <a:p>
            <a:pPr lvl="1"/>
            <a:r>
              <a:rPr lang="en-US" altLang="ko-KR" sz="1900" dirty="0" smtClean="0">
                <a:latin typeface="Arial Narrow" pitchFamily="34" charset="0"/>
                <a:ea typeface="Arial Unicode MS" pitchFamily="50" charset="-127"/>
                <a:cs typeface="Arial Unicode MS" pitchFamily="50" charset="-127"/>
              </a:rPr>
              <a:t>June/July 2013	Release of dolphins into the ocean</a:t>
            </a:r>
          </a:p>
          <a:p>
            <a:endParaRPr lang="en-US" altLang="ko-KR" sz="1800" dirty="0" smtClean="0">
              <a:latin typeface="Arial Narrow" pitchFamily="34" charset="0"/>
              <a:ea typeface="Arial Unicode MS" pitchFamily="50" charset="-127"/>
              <a:cs typeface="Arial Unicode MS" pitchFamily="50" charset="-127"/>
            </a:endParaRPr>
          </a:p>
          <a:p>
            <a:endParaRPr lang="en-US" altLang="ko-KR" sz="800" dirty="0" smtClean="0">
              <a:latin typeface="Arial Narrow" pitchFamily="34" charset="0"/>
              <a:ea typeface="Arial Unicode MS" pitchFamily="50" charset="-127"/>
              <a:cs typeface="Arial Unicode MS" pitchFamily="50" charset="-127"/>
            </a:endParaRPr>
          </a:p>
          <a:p>
            <a:endParaRPr lang="en-US" altLang="ko-KR" sz="1800" dirty="0" smtClean="0">
              <a:latin typeface="Arial Narrow" pitchFamily="34" charset="0"/>
              <a:ea typeface="Arial Unicode MS" pitchFamily="50" charset="-127"/>
              <a:cs typeface="Arial Unicode MS" pitchFamily="50" charset="-127"/>
            </a:endParaRPr>
          </a:p>
        </p:txBody>
      </p:sp>
    </p:spTree>
    <p:extLst>
      <p:ext uri="{BB962C8B-B14F-4D97-AF65-F5344CB8AC3E}">
        <p14:creationId xmlns:p14="http://schemas.microsoft.com/office/powerpoint/2010/main" xmlns="" val="1539513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44156">
              <a:schemeClr val="accent1">
                <a:lumMod val="20000"/>
                <a:lumOff val="80000"/>
              </a:schemeClr>
            </a:gs>
            <a:gs pos="27474">
              <a:schemeClr val="accent1">
                <a:lumMod val="40000"/>
                <a:lumOff val="60000"/>
              </a:schemeClr>
            </a:gs>
            <a:gs pos="0">
              <a:schemeClr val="accent1">
                <a:lumMod val="75000"/>
              </a:schemeClr>
            </a:gs>
            <a:gs pos="57000">
              <a:schemeClr val="accent5">
                <a:lumMod val="20000"/>
                <a:lumOff val="80000"/>
              </a:schemeClr>
            </a:gs>
            <a:gs pos="84000">
              <a:schemeClr val="bg1"/>
            </a:gs>
          </a:gsLst>
          <a:lin ang="5400000" scaled="0"/>
        </a:gradFill>
        <a:effectLst/>
      </p:bgPr>
    </p:bg>
    <p:spTree>
      <p:nvGrpSpPr>
        <p:cNvPr id="1" name=""/>
        <p:cNvGrpSpPr/>
        <p:nvPr/>
      </p:nvGrpSpPr>
      <p:grpSpPr>
        <a:xfrm>
          <a:off x="0" y="0"/>
          <a:ext cx="0" cy="0"/>
          <a:chOff x="0" y="0"/>
          <a:chExt cx="0" cy="0"/>
        </a:xfrm>
      </p:grpSpPr>
      <p:pic>
        <p:nvPicPr>
          <p:cNvPr id="3074" name="Picture 2" descr="http://www.jejusori.net/news/photo/201304/128006_143735_737.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27584" y="4603452"/>
            <a:ext cx="3204688" cy="1928639"/>
          </a:xfrm>
          <a:prstGeom prst="rect">
            <a:avLst/>
          </a:prstGeom>
          <a:noFill/>
          <a:extLst>
            <a:ext uri="{909E8E84-426E-40DD-AFC4-6F175D3DCCD1}">
              <a14:hiddenFill xmlns:a14="http://schemas.microsoft.com/office/drawing/2010/main" xmlns="">
                <a:solidFill>
                  <a:srgbClr val="FFFFFF"/>
                </a:solidFill>
              </a14:hiddenFill>
            </a:ext>
          </a:extLst>
        </p:spPr>
      </p:pic>
      <p:pic>
        <p:nvPicPr>
          <p:cNvPr id="3076" name="Picture 4" descr="http://www.jejusori.net/news/photo/201304/128006_143733_736.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076056" y="4581127"/>
            <a:ext cx="3273925" cy="1928640"/>
          </a:xfrm>
          <a:prstGeom prst="rect">
            <a:avLst/>
          </a:prstGeom>
          <a:noFill/>
          <a:extLst>
            <a:ext uri="{909E8E84-426E-40DD-AFC4-6F175D3DCCD1}">
              <a14:hiddenFill xmlns:a14="http://schemas.microsoft.com/office/drawing/2010/main" xmlns="">
                <a:solidFill>
                  <a:srgbClr val="FFFFFF"/>
                </a:solidFill>
              </a14:hiddenFill>
            </a:ext>
          </a:extLst>
        </p:spPr>
      </p:pic>
      <p:sp>
        <p:nvSpPr>
          <p:cNvPr id="6" name="제목 1"/>
          <p:cNvSpPr txBox="1">
            <a:spLocks/>
          </p:cNvSpPr>
          <p:nvPr/>
        </p:nvSpPr>
        <p:spPr>
          <a:xfrm>
            <a:off x="467544" y="404664"/>
            <a:ext cx="8229600" cy="418058"/>
          </a:xfrm>
          <a:prstGeom prst="rect">
            <a:avLst/>
          </a:prstGeom>
          <a:ln>
            <a:solidFill>
              <a:schemeClr val="bg1"/>
            </a:solidFill>
          </a:ln>
        </p:spPr>
        <p:txBody>
          <a:bodyPr vert="horz" lIns="91440" tIns="45720" rIns="91440" bIns="45720" rtlCol="0" anchor="ctr">
            <a:no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gn="r"/>
            <a:r>
              <a:rPr lang="en-US" altLang="ko-KR" sz="1800" b="1" dirty="0" smtClean="0">
                <a:solidFill>
                  <a:schemeClr val="bg1"/>
                </a:solidFill>
                <a:latin typeface="Arial Unicode MS" pitchFamily="50" charset="-127"/>
                <a:ea typeface="Arial Unicode MS" pitchFamily="50" charset="-127"/>
                <a:cs typeface="Arial Unicode MS" pitchFamily="50" charset="-127"/>
              </a:rPr>
              <a:t>Return of Theme Park Dolphins (</a:t>
            </a:r>
            <a:r>
              <a:rPr lang="en-US" altLang="ko-KR" sz="1800" b="1" i="1" dirty="0" smtClean="0">
                <a:solidFill>
                  <a:schemeClr val="bg1"/>
                </a:solidFill>
                <a:latin typeface="Arial Unicode MS" pitchFamily="50" charset="-127"/>
                <a:ea typeface="Arial Unicode MS" pitchFamily="50" charset="-127"/>
                <a:cs typeface="Arial Unicode MS" pitchFamily="50" charset="-127"/>
              </a:rPr>
              <a:t>continued</a:t>
            </a:r>
            <a:r>
              <a:rPr lang="en-US" altLang="ko-KR" sz="1800" b="1" dirty="0" smtClean="0">
                <a:solidFill>
                  <a:schemeClr val="bg1"/>
                </a:solidFill>
                <a:latin typeface="Arial Unicode MS" pitchFamily="50" charset="-127"/>
                <a:ea typeface="Arial Unicode MS" pitchFamily="50" charset="-127"/>
                <a:cs typeface="Arial Unicode MS" pitchFamily="50" charset="-127"/>
              </a:rPr>
              <a:t>)</a:t>
            </a:r>
            <a:endParaRPr lang="ko-KR" altLang="en-US" sz="1800" b="1" dirty="0">
              <a:solidFill>
                <a:schemeClr val="bg1"/>
              </a:solidFill>
              <a:latin typeface="Arial Unicode MS" pitchFamily="50" charset="-127"/>
              <a:ea typeface="Arial Unicode MS" pitchFamily="50" charset="-127"/>
              <a:cs typeface="Arial Unicode MS" pitchFamily="50" charset="-127"/>
            </a:endParaRPr>
          </a:p>
        </p:txBody>
      </p:sp>
      <p:sp>
        <p:nvSpPr>
          <p:cNvPr id="8" name="내용 개체 틀 2"/>
          <p:cNvSpPr txBox="1">
            <a:spLocks/>
          </p:cNvSpPr>
          <p:nvPr/>
        </p:nvSpPr>
        <p:spPr>
          <a:xfrm>
            <a:off x="592882" y="1268760"/>
            <a:ext cx="8551117" cy="4304469"/>
          </a:xfrm>
          <a:prstGeom prst="rect">
            <a:avLst/>
          </a:prstGeom>
        </p:spPr>
        <p:txBody>
          <a:bodyPr vert="horz" lIns="91440" tIns="45720" rIns="91440" bIns="45720" rtlCol="0">
            <a:normAutofit/>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r>
              <a:rPr lang="en-US" altLang="ko-KR" sz="1800" b="1" dirty="0" smtClean="0">
                <a:latin typeface="Arial Narrow" pitchFamily="34" charset="0"/>
                <a:ea typeface="Arial Unicode MS" pitchFamily="50" charset="-127"/>
                <a:cs typeface="Arial Unicode MS" pitchFamily="50" charset="-127"/>
              </a:rPr>
              <a:t>Supreme Court confirms District Court’s decision </a:t>
            </a:r>
            <a:r>
              <a:rPr lang="en-US" altLang="ko-KR" sz="1800" dirty="0" smtClean="0">
                <a:latin typeface="Arial Narrow" pitchFamily="34" charset="0"/>
                <a:ea typeface="Arial Unicode MS" pitchFamily="50" charset="-127"/>
                <a:cs typeface="Arial Unicode MS" pitchFamily="50" charset="-127"/>
              </a:rPr>
              <a:t>(March 2013)</a:t>
            </a:r>
          </a:p>
          <a:p>
            <a:pPr lvl="1"/>
            <a:r>
              <a:rPr lang="en-US" altLang="ko-KR" sz="1600" dirty="0" smtClean="0">
                <a:latin typeface="Arial Narrow" pitchFamily="34" charset="0"/>
                <a:ea typeface="Arial Unicode MS" pitchFamily="50" charset="-127"/>
                <a:cs typeface="Arial Unicode MS" pitchFamily="50" charset="-127"/>
              </a:rPr>
              <a:t>Confiscation of all Pacific Land dolphins to be returned to the ocean</a:t>
            </a:r>
          </a:p>
          <a:p>
            <a:pPr lvl="1"/>
            <a:r>
              <a:rPr lang="en-US" altLang="ko-KR" sz="1600" dirty="0" smtClean="0">
                <a:latin typeface="Arial Narrow" pitchFamily="34" charset="0"/>
                <a:ea typeface="Arial Unicode MS" pitchFamily="50" charset="-127"/>
                <a:cs typeface="Arial Unicode MS" pitchFamily="50" charset="-127"/>
              </a:rPr>
              <a:t>Fine of KRW 10 million (approx. USD 9,000)</a:t>
            </a:r>
          </a:p>
          <a:p>
            <a:pPr lvl="1"/>
            <a:r>
              <a:rPr lang="en-US" altLang="ko-KR" sz="1600" dirty="0" smtClean="0">
                <a:latin typeface="Arial Narrow" pitchFamily="34" charset="0"/>
                <a:ea typeface="Arial Unicode MS" pitchFamily="50" charset="-127"/>
                <a:cs typeface="Arial Unicode MS" pitchFamily="50" charset="-127"/>
              </a:rPr>
              <a:t>Director and senior officer granted 2-year stay of execution and 120 hours of community service</a:t>
            </a:r>
          </a:p>
          <a:p>
            <a:endParaRPr lang="en-US" altLang="ko-KR" sz="800" dirty="0" smtClean="0">
              <a:latin typeface="Arial Narrow" pitchFamily="34" charset="0"/>
              <a:ea typeface="Arial Unicode MS" pitchFamily="50" charset="-127"/>
              <a:cs typeface="Arial Unicode MS" pitchFamily="50" charset="-127"/>
            </a:endParaRPr>
          </a:p>
          <a:p>
            <a:r>
              <a:rPr lang="en-US" altLang="ko-KR" sz="1800" dirty="0" smtClean="0">
                <a:latin typeface="Arial Narrow" pitchFamily="34" charset="0"/>
                <a:ea typeface="Arial Unicode MS" pitchFamily="50" charset="-127"/>
                <a:cs typeface="Arial Unicode MS" pitchFamily="50" charset="-127"/>
              </a:rPr>
              <a:t>By the time of the Supreme Court’s order, 7 of 11 dolphins had died</a:t>
            </a:r>
            <a:endParaRPr lang="ko-KR" altLang="en-US" sz="1800" dirty="0" smtClean="0">
              <a:latin typeface="Arial Narrow" pitchFamily="34" charset="0"/>
              <a:ea typeface="Arial Unicode MS" pitchFamily="50" charset="-127"/>
              <a:cs typeface="Arial Unicode MS" pitchFamily="50" charset="-127"/>
            </a:endParaRPr>
          </a:p>
          <a:p>
            <a:pPr lvl="1">
              <a:buNone/>
            </a:pPr>
            <a:endParaRPr lang="en-US" altLang="ko-KR" sz="800" dirty="0">
              <a:latin typeface="Arial Narrow" pitchFamily="34" charset="0"/>
              <a:ea typeface="Arial Unicode MS" pitchFamily="50" charset="-127"/>
              <a:cs typeface="Arial Unicode MS" pitchFamily="50" charset="-127"/>
            </a:endParaRPr>
          </a:p>
          <a:p>
            <a:r>
              <a:rPr lang="en-US" altLang="ko-KR" sz="1800" b="1" dirty="0" smtClean="0">
                <a:latin typeface="Arial Narrow" pitchFamily="34" charset="0"/>
                <a:ea typeface="Arial Unicode MS" pitchFamily="50" charset="-127"/>
                <a:cs typeface="Arial Unicode MS" pitchFamily="50" charset="-127"/>
              </a:rPr>
              <a:t>Remaining Issues</a:t>
            </a:r>
          </a:p>
          <a:p>
            <a:pPr lvl="1"/>
            <a:r>
              <a:rPr lang="en-US" altLang="ko-KR" sz="1800" dirty="0" smtClean="0">
                <a:latin typeface="Arial Narrow" pitchFamily="34" charset="0"/>
                <a:ea typeface="Arial Unicode MS" pitchFamily="50" charset="-127"/>
                <a:cs typeface="Arial Unicode MS" pitchFamily="50" charset="-127"/>
              </a:rPr>
              <a:t>Total cost of release expected at KRW 7.5 billion (approx. USD 670,000)</a:t>
            </a:r>
          </a:p>
          <a:p>
            <a:pPr lvl="1"/>
            <a:r>
              <a:rPr lang="en-US" altLang="ko-KR" sz="1800" dirty="0" smtClean="0">
                <a:latin typeface="Arial Narrow" pitchFamily="34" charset="0"/>
                <a:ea typeface="Arial Unicode MS" pitchFamily="50" charset="-127"/>
                <a:cs typeface="Arial Unicode MS" pitchFamily="50" charset="-127"/>
              </a:rPr>
              <a:t>Cost of training to be fundraised by Korean Animal Welfare Association</a:t>
            </a:r>
          </a:p>
          <a:p>
            <a:pPr lvl="1"/>
            <a:r>
              <a:rPr lang="en-US" altLang="ko-KR" sz="1800" dirty="0" smtClean="0">
                <a:latin typeface="Arial Narrow" pitchFamily="34" charset="0"/>
                <a:ea typeface="Arial Unicode MS" pitchFamily="50" charset="-127"/>
                <a:cs typeface="Arial Unicode MS" pitchFamily="50" charset="-127"/>
              </a:rPr>
              <a:t>Health of dolphins during the drawn-out court processes</a:t>
            </a:r>
          </a:p>
        </p:txBody>
      </p:sp>
    </p:spTree>
    <p:extLst>
      <p:ext uri="{BB962C8B-B14F-4D97-AF65-F5344CB8AC3E}">
        <p14:creationId xmlns:p14="http://schemas.microsoft.com/office/powerpoint/2010/main" xmlns="" val="183695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7000">
              <a:schemeClr val="accent4">
                <a:lumMod val="50000"/>
              </a:schemeClr>
            </a:gs>
            <a:gs pos="0">
              <a:schemeClr val="accent4">
                <a:lumMod val="60000"/>
                <a:lumOff val="40000"/>
              </a:schemeClr>
            </a:gs>
            <a:gs pos="48000">
              <a:schemeClr val="accent4">
                <a:lumMod val="20000"/>
                <a:lumOff val="80000"/>
              </a:schemeClr>
            </a:gs>
            <a:gs pos="38000">
              <a:schemeClr val="accent3">
                <a:lumMod val="40000"/>
                <a:lumOff val="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제목 1"/>
          <p:cNvSpPr>
            <a:spLocks noGrp="1"/>
          </p:cNvSpPr>
          <p:nvPr>
            <p:ph type="title"/>
          </p:nvPr>
        </p:nvSpPr>
        <p:spPr>
          <a:ln w="19050">
            <a:solidFill>
              <a:schemeClr val="bg1"/>
            </a:solidFill>
          </a:ln>
        </p:spPr>
        <p:txBody>
          <a:bodyPr>
            <a:normAutofit/>
          </a:bodyPr>
          <a:lstStyle/>
          <a:p>
            <a:r>
              <a:rPr lang="en-US" altLang="ko-KR" sz="3200" b="1" dirty="0" smtClean="0">
                <a:solidFill>
                  <a:schemeClr val="bg1"/>
                </a:solidFill>
                <a:latin typeface="Arial Unicode MS" pitchFamily="50" charset="-127"/>
                <a:ea typeface="Arial Unicode MS" pitchFamily="50" charset="-127"/>
                <a:cs typeface="Arial Unicode MS" pitchFamily="50" charset="-127"/>
              </a:rPr>
              <a:t>Efforts of the Korean Customs</a:t>
            </a:r>
            <a:endParaRPr lang="ko-KR" altLang="en-US" sz="3200" b="1" dirty="0">
              <a:solidFill>
                <a:schemeClr val="bg1"/>
              </a:solidFill>
              <a:latin typeface="Arial Unicode MS" pitchFamily="50" charset="-127"/>
              <a:ea typeface="Arial Unicode MS" pitchFamily="50" charset="-127"/>
              <a:cs typeface="Arial Unicode MS" pitchFamily="50" charset="-127"/>
            </a:endParaRPr>
          </a:p>
        </p:txBody>
      </p:sp>
      <p:sp>
        <p:nvSpPr>
          <p:cNvPr id="3" name="내용 개체 틀 2"/>
          <p:cNvSpPr>
            <a:spLocks noGrp="1"/>
          </p:cNvSpPr>
          <p:nvPr>
            <p:ph idx="1"/>
          </p:nvPr>
        </p:nvSpPr>
        <p:spPr>
          <a:xfrm>
            <a:off x="457200" y="1700808"/>
            <a:ext cx="8229600" cy="4425355"/>
          </a:xfrm>
        </p:spPr>
        <p:txBody>
          <a:bodyPr>
            <a:normAutofit/>
          </a:bodyPr>
          <a:lstStyle/>
          <a:p>
            <a:r>
              <a:rPr lang="en-US" altLang="ko-KR" sz="1800" b="1" dirty="0" smtClean="0">
                <a:latin typeface="Arial Narrow" pitchFamily="34" charset="0"/>
              </a:rPr>
              <a:t>RILO WCO AP (Regional Intelligence </a:t>
            </a:r>
            <a:r>
              <a:rPr lang="en-US" altLang="ko-KR" sz="1800" b="1" dirty="0" err="1" smtClean="0">
                <a:latin typeface="Arial Narrow" pitchFamily="34" charset="0"/>
              </a:rPr>
              <a:t>Liason</a:t>
            </a:r>
            <a:r>
              <a:rPr lang="en-US" altLang="ko-KR" sz="1800" b="1" dirty="0" smtClean="0">
                <a:latin typeface="Arial Narrow" pitchFamily="34" charset="0"/>
              </a:rPr>
              <a:t> Office of the World Customs Organization for the Asia-Pacific): Korean Customs Service (February 2012)</a:t>
            </a:r>
          </a:p>
          <a:p>
            <a:pPr lvl="1"/>
            <a:r>
              <a:rPr lang="en-US" altLang="ko-KR" sz="1800" dirty="0" smtClean="0">
                <a:latin typeface="Arial Narrow" pitchFamily="34" charset="0"/>
              </a:rPr>
              <a:t>Technical assistance and capacity-building efforts: RILO AP Regional Seminar on Customs Enforcement Network and Intelligence Analysis (July 2012)</a:t>
            </a:r>
          </a:p>
          <a:p>
            <a:pPr lvl="1"/>
            <a:r>
              <a:rPr lang="en-US" altLang="ko-KR" sz="1800" dirty="0" smtClean="0">
                <a:latin typeface="Arial Narrow" pitchFamily="34" charset="0"/>
              </a:rPr>
              <a:t>Encourage members to sign information exchange agreements</a:t>
            </a:r>
          </a:p>
          <a:p>
            <a:pPr lvl="1"/>
            <a:r>
              <a:rPr lang="en-US" altLang="ko-KR" sz="1800" dirty="0" smtClean="0">
                <a:latin typeface="Arial Narrow" pitchFamily="34" charset="0"/>
              </a:rPr>
              <a:t>Improve information exchange and quality of information</a:t>
            </a:r>
          </a:p>
          <a:p>
            <a:pPr lvl="1"/>
            <a:r>
              <a:rPr lang="en-US" altLang="ko-KR" sz="1800" dirty="0" smtClean="0">
                <a:latin typeface="Arial Narrow" pitchFamily="34" charset="0"/>
              </a:rPr>
              <a:t>Regional operation to assess country-specific intelligence and enforcement needs </a:t>
            </a:r>
            <a:endParaRPr lang="ko-KR" altLang="en-US" sz="1800" dirty="0">
              <a:latin typeface="Arial Narrow" pitchFamily="34" charset="0"/>
            </a:endParaRPr>
          </a:p>
        </p:txBody>
      </p:sp>
      <p:pic>
        <p:nvPicPr>
          <p:cNvPr id="1026" name="Picture 2" descr="http://pds.joinsmsn.com/news/component/newsis/201207/10/NISI20120710_0006644034_web.jpg">
            <a:hlinkClick r:id="rId2"/>
          </p:cNvPr>
          <p:cNvPicPr>
            <a:picLocks noChangeAspect="1" noChangeArrowheads="1"/>
          </p:cNvPicPr>
          <p:nvPr/>
        </p:nvPicPr>
        <p:blipFill>
          <a:blip r:embed="rId3" cstate="print"/>
          <a:srcRect/>
          <a:stretch>
            <a:fillRect/>
          </a:stretch>
        </p:blipFill>
        <p:spPr bwMode="auto">
          <a:xfrm>
            <a:off x="4211960" y="4221088"/>
            <a:ext cx="4690492" cy="2376264"/>
          </a:xfrm>
          <a:prstGeom prst="rect">
            <a:avLst/>
          </a:prstGeom>
          <a:noFill/>
        </p:spPr>
      </p:pic>
      <p:pic>
        <p:nvPicPr>
          <p:cNvPr id="1028" name="Picture 4" descr="http://cfile7.uf.tistory.com/image/1707AD4C4F2A1DB3221B07">
            <a:hlinkClick r:id="rId4"/>
          </p:cNvPr>
          <p:cNvPicPr>
            <a:picLocks noChangeAspect="1" noChangeArrowheads="1"/>
          </p:cNvPicPr>
          <p:nvPr/>
        </p:nvPicPr>
        <p:blipFill>
          <a:blip r:embed="rId5" cstate="print"/>
          <a:srcRect/>
          <a:stretch>
            <a:fillRect/>
          </a:stretch>
        </p:blipFill>
        <p:spPr bwMode="auto">
          <a:xfrm>
            <a:off x="251520" y="4221088"/>
            <a:ext cx="3744416" cy="2381449"/>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17500">
              <a:schemeClr val="bg1">
                <a:lumMod val="50000"/>
              </a:schemeClr>
            </a:gs>
            <a:gs pos="0">
              <a:schemeClr val="tx1">
                <a:lumMod val="85000"/>
                <a:lumOff val="15000"/>
              </a:schemeClr>
            </a:gs>
            <a:gs pos="50000">
              <a:schemeClr val="bg2">
                <a:lumMod val="90000"/>
              </a:schemeClr>
            </a:gs>
            <a:gs pos="100000">
              <a:schemeClr val="bg1"/>
            </a:gs>
          </a:gsLst>
          <a:lin ang="5400000" scaled="0"/>
        </a:gradFill>
        <a:effectLst/>
      </p:bgPr>
    </p:bg>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922114"/>
          </a:xfrm>
          <a:ln>
            <a:solidFill>
              <a:schemeClr val="bg1"/>
            </a:solidFill>
          </a:ln>
        </p:spPr>
        <p:txBody>
          <a:bodyPr>
            <a:normAutofit fontScale="90000"/>
          </a:bodyPr>
          <a:lstStyle/>
          <a:p>
            <a:r>
              <a:rPr lang="en-US" altLang="ko-KR" sz="3600" b="1" dirty="0" smtClean="0">
                <a:solidFill>
                  <a:srgbClr val="FFFF00"/>
                </a:solidFill>
                <a:latin typeface="Arial Unicode MS" pitchFamily="50" charset="-127"/>
                <a:ea typeface="Arial Unicode MS" pitchFamily="50" charset="-127"/>
                <a:cs typeface="Arial Unicode MS" pitchFamily="50" charset="-127"/>
              </a:rPr>
              <a:t>Operation Cobra</a:t>
            </a:r>
            <a:r>
              <a:rPr lang="en-US" altLang="ko-KR" sz="3600" b="1" dirty="0" smtClean="0">
                <a:solidFill>
                  <a:schemeClr val="bg1"/>
                </a:solidFill>
                <a:latin typeface="Arial Unicode MS" pitchFamily="50" charset="-127"/>
                <a:ea typeface="Arial Unicode MS" pitchFamily="50" charset="-127"/>
                <a:cs typeface="Arial Unicode MS" pitchFamily="50" charset="-127"/>
              </a:rPr>
              <a:t>: </a:t>
            </a:r>
            <a:r>
              <a:rPr lang="en-US" altLang="ko-KR" sz="2700" b="1" dirty="0" smtClean="0">
                <a:solidFill>
                  <a:schemeClr val="bg1"/>
                </a:solidFill>
                <a:latin typeface="Arial Unicode MS" pitchFamily="50" charset="-127"/>
                <a:ea typeface="Arial Unicode MS" pitchFamily="50" charset="-127"/>
                <a:cs typeface="Arial Unicode MS" pitchFamily="50" charset="-127"/>
              </a:rPr>
              <a:t>Successful case of international cooperation against illegal wildlife trade</a:t>
            </a:r>
            <a:endParaRPr lang="ko-KR" altLang="en-US" sz="3600" b="1" dirty="0">
              <a:solidFill>
                <a:schemeClr val="bg1"/>
              </a:solidFill>
              <a:latin typeface="Arial Unicode MS" pitchFamily="50" charset="-127"/>
              <a:ea typeface="Arial Unicode MS" pitchFamily="50" charset="-127"/>
              <a:cs typeface="Arial Unicode MS" pitchFamily="50" charset="-127"/>
            </a:endParaRPr>
          </a:p>
        </p:txBody>
      </p:sp>
      <p:sp>
        <p:nvSpPr>
          <p:cNvPr id="3" name="내용 개체 틀 2"/>
          <p:cNvSpPr>
            <a:spLocks noGrp="1"/>
          </p:cNvSpPr>
          <p:nvPr>
            <p:ph idx="1"/>
          </p:nvPr>
        </p:nvSpPr>
        <p:spPr/>
        <p:txBody>
          <a:bodyPr>
            <a:normAutofit/>
          </a:bodyPr>
          <a:lstStyle/>
          <a:p>
            <a:r>
              <a:rPr lang="en-US" altLang="ko-KR" sz="1800" dirty="0" smtClean="0">
                <a:latin typeface="Arial Narrow" pitchFamily="34" charset="0"/>
              </a:rPr>
              <a:t>An international, intelligence-driven operation aimed at dismantling organized wildlife crime syndicates</a:t>
            </a:r>
          </a:p>
          <a:p>
            <a:pPr lvl="1"/>
            <a:r>
              <a:rPr lang="en-US" altLang="ko-KR" sz="1800" b="1" dirty="0" smtClean="0">
                <a:latin typeface="Arial Narrow" pitchFamily="34" charset="0"/>
              </a:rPr>
              <a:t>By whom</a:t>
            </a:r>
            <a:r>
              <a:rPr lang="en-US" altLang="ko-KR" sz="1800" dirty="0" smtClean="0">
                <a:latin typeface="Arial Narrow" pitchFamily="34" charset="0"/>
              </a:rPr>
              <a:t>: Police, customs and wildlife officers from Asia, Africa and the United States</a:t>
            </a:r>
          </a:p>
          <a:p>
            <a:pPr lvl="1"/>
            <a:r>
              <a:rPr lang="en-US" altLang="ko-KR" sz="1800" b="1" dirty="0" smtClean="0">
                <a:latin typeface="Arial Narrow" pitchFamily="34" charset="0"/>
              </a:rPr>
              <a:t>For how long</a:t>
            </a:r>
            <a:r>
              <a:rPr lang="en-US" altLang="ko-KR" sz="1800" dirty="0" smtClean="0">
                <a:latin typeface="Arial Narrow" pitchFamily="34" charset="0"/>
              </a:rPr>
              <a:t>: One month (January 6 – February 5, 2013)</a:t>
            </a:r>
          </a:p>
          <a:p>
            <a:pPr lvl="1"/>
            <a:r>
              <a:rPr lang="en-US" altLang="ko-KR" sz="1800" b="1" dirty="0" smtClean="0">
                <a:latin typeface="Arial Narrow" pitchFamily="34" charset="0"/>
              </a:rPr>
              <a:t>Doing what</a:t>
            </a:r>
            <a:r>
              <a:rPr lang="en-US" altLang="ko-KR" sz="1800" dirty="0" smtClean="0">
                <a:latin typeface="Arial Narrow" pitchFamily="34" charset="0"/>
              </a:rPr>
              <a:t>: Sharing of investigation information in real time among countries and a concerted response by law enforcement agencies of implicated countries and partnering institutions to curtail rampant wildlife crime</a:t>
            </a:r>
          </a:p>
          <a:p>
            <a:pPr lvl="1"/>
            <a:endParaRPr lang="ko-KR" altLang="en-US" sz="1800" b="1" dirty="0">
              <a:latin typeface="Arial Narrow" pitchFamily="34" charset="0"/>
            </a:endParaRPr>
          </a:p>
        </p:txBody>
      </p:sp>
      <p:pic>
        <p:nvPicPr>
          <p:cNvPr id="1026" name="Picture 2" descr="Kenya Wildlife Service says poaching activities have increased to the highest ever recorded loss in a single year in 2012, as price, demand of ivory in South-East Asian countries increase, January 16, 201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3528" y="4077072"/>
            <a:ext cx="4464496" cy="2511280"/>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Joint effort key to curb poachi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076056" y="4077073"/>
            <a:ext cx="3770784" cy="251128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395136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17500">
              <a:schemeClr val="bg1">
                <a:lumMod val="50000"/>
              </a:schemeClr>
            </a:gs>
            <a:gs pos="0">
              <a:schemeClr val="tx1">
                <a:lumMod val="85000"/>
                <a:lumOff val="15000"/>
              </a:schemeClr>
            </a:gs>
            <a:gs pos="50000">
              <a:schemeClr val="bg2">
                <a:lumMod val="90000"/>
              </a:schemeClr>
            </a:gs>
            <a:gs pos="100000">
              <a:schemeClr val="bg1"/>
            </a:gs>
          </a:gsLst>
          <a:lin ang="5400000" scaled="0"/>
        </a:gradFill>
        <a:effectLst/>
      </p:bgPr>
    </p:bg>
    <p:spTree>
      <p:nvGrpSpPr>
        <p:cNvPr id="1" name=""/>
        <p:cNvGrpSpPr/>
        <p:nvPr/>
      </p:nvGrpSpPr>
      <p:grpSpPr>
        <a:xfrm>
          <a:off x="0" y="0"/>
          <a:ext cx="0" cy="0"/>
          <a:chOff x="0" y="0"/>
          <a:chExt cx="0" cy="0"/>
        </a:xfrm>
      </p:grpSpPr>
      <p:sp>
        <p:nvSpPr>
          <p:cNvPr id="3" name="내용 개체 틀 2"/>
          <p:cNvSpPr>
            <a:spLocks noGrp="1"/>
          </p:cNvSpPr>
          <p:nvPr>
            <p:ph idx="1"/>
          </p:nvPr>
        </p:nvSpPr>
        <p:spPr>
          <a:xfrm>
            <a:off x="467544" y="1268760"/>
            <a:ext cx="8229600" cy="4525963"/>
          </a:xfrm>
        </p:spPr>
        <p:txBody>
          <a:bodyPr>
            <a:normAutofit/>
          </a:bodyPr>
          <a:lstStyle/>
          <a:p>
            <a:r>
              <a:rPr lang="en-US" altLang="ko-KR" sz="1800" b="1" dirty="0" smtClean="0">
                <a:latin typeface="Arial Narrow" pitchFamily="34" charset="0"/>
              </a:rPr>
              <a:t>International Coordination Team (ICT)</a:t>
            </a:r>
            <a:r>
              <a:rPr lang="en-US" altLang="ko-KR" sz="1800" dirty="0" smtClean="0">
                <a:latin typeface="Arial Narrow" pitchFamily="34" charset="0"/>
              </a:rPr>
              <a:t> chaired by China and based in Bangkok</a:t>
            </a:r>
          </a:p>
          <a:p>
            <a:pPr lvl="1"/>
            <a:r>
              <a:rPr lang="en-US" altLang="ko-KR" sz="1800" dirty="0" smtClean="0">
                <a:latin typeface="Arial Narrow" pitchFamily="34" charset="0"/>
              </a:rPr>
              <a:t>Office of China National Interagency CITES Enforcement Coordination Group (NICECG)</a:t>
            </a:r>
          </a:p>
          <a:p>
            <a:pPr lvl="1"/>
            <a:r>
              <a:rPr lang="en-US" altLang="ko-KR" sz="1800" dirty="0" smtClean="0">
                <a:latin typeface="Arial Narrow" pitchFamily="34" charset="0"/>
              </a:rPr>
              <a:t>Lusaka Agreement Task Force (LATF)</a:t>
            </a:r>
          </a:p>
          <a:p>
            <a:pPr lvl="1"/>
            <a:r>
              <a:rPr lang="en-US" altLang="ko-KR" sz="1800" dirty="0" smtClean="0">
                <a:latin typeface="Arial Narrow" pitchFamily="34" charset="0"/>
              </a:rPr>
              <a:t>Nepal Police (Representing SA-WEN)</a:t>
            </a:r>
          </a:p>
          <a:p>
            <a:pPr lvl="1"/>
            <a:r>
              <a:rPr lang="en-US" altLang="ko-KR" sz="1800" dirty="0" smtClean="0">
                <a:latin typeface="Arial Narrow" pitchFamily="34" charset="0"/>
              </a:rPr>
              <a:t>South African Police Service</a:t>
            </a:r>
          </a:p>
          <a:p>
            <a:pPr lvl="1"/>
            <a:r>
              <a:rPr lang="en-US" altLang="ko-KR" sz="1800" dirty="0" smtClean="0">
                <a:latin typeface="Arial Narrow" pitchFamily="34" charset="0"/>
              </a:rPr>
              <a:t>Indian Wildlife Crime Control Bureau</a:t>
            </a:r>
          </a:p>
          <a:p>
            <a:pPr lvl="1"/>
            <a:r>
              <a:rPr lang="en-US" altLang="ko-KR" sz="1800" dirty="0" smtClean="0">
                <a:latin typeface="Arial Narrow" pitchFamily="34" charset="0"/>
              </a:rPr>
              <a:t>Indonesian Police</a:t>
            </a:r>
          </a:p>
          <a:p>
            <a:pPr lvl="1"/>
            <a:r>
              <a:rPr lang="en-US" altLang="ko-KR" sz="1800" dirty="0" smtClean="0">
                <a:latin typeface="Arial Narrow" pitchFamily="34" charset="0"/>
              </a:rPr>
              <a:t>Vietnam Environmental Police</a:t>
            </a:r>
          </a:p>
          <a:p>
            <a:pPr lvl="1"/>
            <a:r>
              <a:rPr lang="en-US" altLang="ko-KR" sz="1800" dirty="0" smtClean="0">
                <a:latin typeface="Arial Narrow" pitchFamily="34" charset="0"/>
              </a:rPr>
              <a:t>Royal Thai Police</a:t>
            </a:r>
          </a:p>
          <a:p>
            <a:pPr lvl="1"/>
            <a:r>
              <a:rPr lang="en-US" altLang="ko-KR" sz="1800" dirty="0" smtClean="0">
                <a:latin typeface="Arial Narrow" pitchFamily="34" charset="0"/>
              </a:rPr>
              <a:t>Association of Southeast Asian Nations Wildlife Enforcement Network (ASEAN-WEN)</a:t>
            </a:r>
          </a:p>
          <a:p>
            <a:pPr lvl="1"/>
            <a:r>
              <a:rPr lang="en-US" altLang="ko-KR" sz="1800" dirty="0" smtClean="0">
                <a:latin typeface="Arial Narrow" pitchFamily="34" charset="0"/>
              </a:rPr>
              <a:t>U.S. Fish and Wildlife Service (USFWS)</a:t>
            </a:r>
          </a:p>
          <a:p>
            <a:pPr lvl="1"/>
            <a:r>
              <a:rPr lang="en-US" altLang="ko-KR" sz="1800" dirty="0" smtClean="0">
                <a:latin typeface="Arial Narrow" pitchFamily="34" charset="0"/>
              </a:rPr>
              <a:t>Regional Intelligence Liaison Office for Customs in Asia-Pacific (RILO A/P)</a:t>
            </a:r>
          </a:p>
        </p:txBody>
      </p:sp>
      <p:sp>
        <p:nvSpPr>
          <p:cNvPr id="4" name="제목 1"/>
          <p:cNvSpPr>
            <a:spLocks noGrp="1"/>
          </p:cNvSpPr>
          <p:nvPr>
            <p:ph type="title"/>
          </p:nvPr>
        </p:nvSpPr>
        <p:spPr>
          <a:xfrm>
            <a:off x="467544" y="404664"/>
            <a:ext cx="8229600" cy="418058"/>
          </a:xfrm>
          <a:ln>
            <a:solidFill>
              <a:schemeClr val="bg1"/>
            </a:solidFill>
          </a:ln>
        </p:spPr>
        <p:txBody>
          <a:bodyPr>
            <a:noAutofit/>
          </a:bodyPr>
          <a:lstStyle/>
          <a:p>
            <a:pPr algn="r"/>
            <a:r>
              <a:rPr lang="en-US" altLang="ko-KR" sz="1800" b="1" dirty="0" smtClean="0">
                <a:solidFill>
                  <a:schemeClr val="bg1"/>
                </a:solidFill>
                <a:latin typeface="Arial Unicode MS" pitchFamily="50" charset="-127"/>
                <a:ea typeface="Arial Unicode MS" pitchFamily="50" charset="-127"/>
                <a:cs typeface="Arial Unicode MS" pitchFamily="50" charset="-127"/>
              </a:rPr>
              <a:t>Operation Cobra (</a:t>
            </a:r>
            <a:r>
              <a:rPr lang="en-US" altLang="ko-KR" sz="1800" b="1" i="1" dirty="0" smtClean="0">
                <a:solidFill>
                  <a:schemeClr val="bg1"/>
                </a:solidFill>
                <a:latin typeface="Arial Unicode MS" pitchFamily="50" charset="-127"/>
                <a:ea typeface="Arial Unicode MS" pitchFamily="50" charset="-127"/>
                <a:cs typeface="Arial Unicode MS" pitchFamily="50" charset="-127"/>
              </a:rPr>
              <a:t>continued</a:t>
            </a:r>
            <a:r>
              <a:rPr lang="en-US" altLang="ko-KR" sz="1800" b="1" dirty="0" smtClean="0">
                <a:solidFill>
                  <a:schemeClr val="bg1"/>
                </a:solidFill>
                <a:latin typeface="Arial Unicode MS" pitchFamily="50" charset="-127"/>
                <a:ea typeface="Arial Unicode MS" pitchFamily="50" charset="-127"/>
                <a:cs typeface="Arial Unicode MS" pitchFamily="50" charset="-127"/>
              </a:rPr>
              <a:t>)</a:t>
            </a:r>
            <a:endParaRPr lang="ko-KR" altLang="en-US" sz="1800" b="1" dirty="0">
              <a:solidFill>
                <a:schemeClr val="bg1"/>
              </a:solidFill>
              <a:latin typeface="Arial Unicode MS" pitchFamily="50" charset="-127"/>
              <a:ea typeface="Arial Unicode MS" pitchFamily="50" charset="-127"/>
              <a:cs typeface="Arial Unicode MS" pitchFamily="50" charset="-127"/>
            </a:endParaRPr>
          </a:p>
        </p:txBody>
      </p:sp>
      <p:grpSp>
        <p:nvGrpSpPr>
          <p:cNvPr id="5" name="그룹 4"/>
          <p:cNvGrpSpPr/>
          <p:nvPr/>
        </p:nvGrpSpPr>
        <p:grpSpPr>
          <a:xfrm>
            <a:off x="209276" y="5589240"/>
            <a:ext cx="8683204" cy="762324"/>
            <a:chOff x="395599" y="5833746"/>
            <a:chExt cx="8683204" cy="762324"/>
          </a:xfrm>
        </p:grpSpPr>
        <p:pic>
          <p:nvPicPr>
            <p:cNvPr id="3074" name="Picture 2" descr="http://www.thaifootball.com/clubs/pic/logo-police.jpg">
              <a:hlinkClick r:id="rId2"/>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5599" y="5833746"/>
              <a:ext cx="762324" cy="762324"/>
            </a:xfrm>
            <a:prstGeom prst="rect">
              <a:avLst/>
            </a:prstGeom>
            <a:noFill/>
            <a:extLst>
              <a:ext uri="{909E8E84-426E-40DD-AFC4-6F175D3DCCD1}">
                <a14:hiddenFill xmlns:a14="http://schemas.microsoft.com/office/drawing/2010/main" xmlns="">
                  <a:solidFill>
                    <a:srgbClr val="FFFFFF"/>
                  </a:solidFill>
                </a14:hiddenFill>
              </a:ext>
            </a:extLst>
          </p:spPr>
        </p:pic>
        <p:pic>
          <p:nvPicPr>
            <p:cNvPr id="3076" name="Picture 4" descr="http://www.lowyinterpreter.org/image.axd?picture=2010%2F8%2F100806+polri.png">
              <a:hlinkClick r:id="rId4"/>
            </p:cNvPr>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b="16628"/>
            <a:stretch/>
          </p:blipFill>
          <p:spPr bwMode="auto">
            <a:xfrm>
              <a:off x="1199084" y="5833746"/>
              <a:ext cx="966951" cy="762324"/>
            </a:xfrm>
            <a:prstGeom prst="rect">
              <a:avLst/>
            </a:prstGeom>
            <a:noFill/>
            <a:extLst>
              <a:ext uri="{909E8E84-426E-40DD-AFC4-6F175D3DCCD1}">
                <a14:hiddenFill xmlns:a14="http://schemas.microsoft.com/office/drawing/2010/main" xmlns="">
                  <a:solidFill>
                    <a:srgbClr val="FFFFFF"/>
                  </a:solidFill>
                </a14:hiddenFill>
              </a:ext>
            </a:extLst>
          </p:spPr>
        </p:pic>
        <p:pic>
          <p:nvPicPr>
            <p:cNvPr id="3078" name="Picture 6" descr="http://3.bp.blogspot.com/-VoCpPFA7H4Q/UKsXeUsV35I/AAAAAAAAKE0/pjCn9Leed9Q/s200/NepalPoliceClub.gif">
              <a:hlinkClick r:id="rId6"/>
            </p:cNvPr>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3087361" y="5833746"/>
              <a:ext cx="803059" cy="762324"/>
            </a:xfrm>
            <a:prstGeom prst="rect">
              <a:avLst/>
            </a:prstGeom>
            <a:noFill/>
            <a:extLst>
              <a:ext uri="{909E8E84-426E-40DD-AFC4-6F175D3DCCD1}">
                <a14:hiddenFill xmlns:a14="http://schemas.microsoft.com/office/drawing/2010/main" xmlns="">
                  <a:solidFill>
                    <a:srgbClr val="FFFFFF"/>
                  </a:solidFill>
                </a14:hiddenFill>
              </a:ext>
            </a:extLst>
          </p:spPr>
        </p:pic>
        <p:pic>
          <p:nvPicPr>
            <p:cNvPr id="3080" name="Picture 8" descr="http://4.bp.blogspot.com/-n02mR1NUulA/ToxUPIscUhI/AAAAAAAAI-I/-6vidkfeZxk/s400/vspa-Open-Logo-Side.jpg">
              <a:hlinkClick r:id="rId8"/>
            </p:cNvPr>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6808155" y="5833746"/>
              <a:ext cx="705855" cy="762324"/>
            </a:xfrm>
            <a:prstGeom prst="rect">
              <a:avLst/>
            </a:prstGeom>
            <a:noFill/>
            <a:extLst>
              <a:ext uri="{909E8E84-426E-40DD-AFC4-6F175D3DCCD1}">
                <a14:hiddenFill xmlns:a14="http://schemas.microsoft.com/office/drawing/2010/main" xmlns="">
                  <a:solidFill>
                    <a:srgbClr val="FFFFFF"/>
                  </a:solidFill>
                </a14:hiddenFill>
              </a:ext>
            </a:extLst>
          </p:spPr>
        </p:pic>
        <p:pic>
          <p:nvPicPr>
            <p:cNvPr id="3082" name="Picture 10" descr="http://www.asean-wfn.org/wp-content/uploads/2010/02/asean-wen-logo.jpg">
              <a:hlinkClick r:id="rId10"/>
            </p:cNvPr>
            <p:cNvPicPr>
              <a:picLocks noChangeAspect="1" noChangeArrowheads="1"/>
            </p:cNvPicPr>
            <p:nvPr/>
          </p:nvPicPr>
          <p:blipFill rotWithShape="1">
            <a:blip r:embed="rId11" cstate="print">
              <a:extLst>
                <a:ext uri="{28A0092B-C50C-407E-A947-70E740481C1C}">
                  <a14:useLocalDpi xmlns:a14="http://schemas.microsoft.com/office/drawing/2010/main" xmlns="" val="0"/>
                </a:ext>
              </a:extLst>
            </a:blip>
            <a:srcRect t="22038" b="18137"/>
            <a:stretch/>
          </p:blipFill>
          <p:spPr bwMode="auto">
            <a:xfrm>
              <a:off x="5657759" y="6011964"/>
              <a:ext cx="1028128" cy="405887"/>
            </a:xfrm>
            <a:prstGeom prst="rect">
              <a:avLst/>
            </a:prstGeom>
            <a:noFill/>
            <a:extLst>
              <a:ext uri="{909E8E84-426E-40DD-AFC4-6F175D3DCCD1}">
                <a14:hiddenFill xmlns:a14="http://schemas.microsoft.com/office/drawing/2010/main" xmlns="">
                  <a:solidFill>
                    <a:srgbClr val="FFFFFF"/>
                  </a:solidFill>
                </a14:hiddenFill>
              </a:ext>
            </a:extLst>
          </p:spPr>
        </p:pic>
        <p:pic>
          <p:nvPicPr>
            <p:cNvPr id="3084" name="Picture 12" descr="http://www.lusakaagreement.org/index_images/Logo_original.gif">
              <a:hlinkClick r:id="rId12"/>
            </p:cNvPr>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4834369" y="5833746"/>
              <a:ext cx="701122" cy="699412"/>
            </a:xfrm>
            <a:prstGeom prst="rect">
              <a:avLst/>
            </a:prstGeom>
            <a:noFill/>
            <a:extLst>
              <a:ext uri="{909E8E84-426E-40DD-AFC4-6F175D3DCCD1}">
                <a14:hiddenFill xmlns:a14="http://schemas.microsoft.com/office/drawing/2010/main" xmlns="">
                  <a:solidFill>
                    <a:srgbClr val="FFFFFF"/>
                  </a:solidFill>
                </a14:hiddenFill>
              </a:ext>
            </a:extLst>
          </p:spPr>
        </p:pic>
        <p:pic>
          <p:nvPicPr>
            <p:cNvPr id="3086" name="Picture 14" descr="http://www.sahistory.org.za/sites/default/files/article_pics/SAP_logo%5b1%5d_0.gif">
              <a:hlinkClick r:id="rId14"/>
            </p:cNvPr>
            <p:cNvPicPr>
              <a:picLocks noChangeAspect="1" noChangeArrowheads="1"/>
            </p:cNvPicPr>
            <p:nvPr/>
          </p:nvPicPr>
          <p:blipFill>
            <a:blip r:embed="rId15" cstate="print">
              <a:extLst>
                <a:ext uri="{28A0092B-C50C-407E-A947-70E740481C1C}">
                  <a14:useLocalDpi xmlns:a14="http://schemas.microsoft.com/office/drawing/2010/main" xmlns="" val="0"/>
                </a:ext>
              </a:extLst>
            </a:blip>
            <a:srcRect/>
            <a:stretch>
              <a:fillRect/>
            </a:stretch>
          </p:blipFill>
          <p:spPr bwMode="auto">
            <a:xfrm>
              <a:off x="4012688" y="5833746"/>
              <a:ext cx="699413" cy="699413"/>
            </a:xfrm>
            <a:prstGeom prst="rect">
              <a:avLst/>
            </a:prstGeom>
            <a:noFill/>
            <a:extLst>
              <a:ext uri="{909E8E84-426E-40DD-AFC4-6F175D3DCCD1}">
                <a14:hiddenFill xmlns:a14="http://schemas.microsoft.com/office/drawing/2010/main" xmlns="">
                  <a:solidFill>
                    <a:srgbClr val="FFFFFF"/>
                  </a:solidFill>
                </a14:hiddenFill>
              </a:ext>
            </a:extLst>
          </p:spPr>
        </p:pic>
        <p:pic>
          <p:nvPicPr>
            <p:cNvPr id="3088" name="Picture 16" descr="http://webmail.riloap.org/remotefile/getfile/01/LOGO/1">
              <a:hlinkClick r:id="rId16"/>
            </p:cNvPr>
            <p:cNvPicPr>
              <a:picLocks noChangeAspect="1" noChangeArrowheads="1"/>
            </p:cNvPicPr>
            <p:nvPr/>
          </p:nvPicPr>
          <p:blipFill>
            <a:blip r:embed="rId17" cstate="print">
              <a:extLst>
                <a:ext uri="{28A0092B-C50C-407E-A947-70E740481C1C}">
                  <a14:useLocalDpi xmlns:a14="http://schemas.microsoft.com/office/drawing/2010/main" xmlns="" val="0"/>
                </a:ext>
              </a:extLst>
            </a:blip>
            <a:srcRect/>
            <a:stretch>
              <a:fillRect/>
            </a:stretch>
          </p:blipFill>
          <p:spPr bwMode="auto">
            <a:xfrm>
              <a:off x="2225331" y="5833746"/>
              <a:ext cx="739762" cy="762324"/>
            </a:xfrm>
            <a:prstGeom prst="rect">
              <a:avLst/>
            </a:prstGeom>
            <a:noFill/>
            <a:extLst>
              <a:ext uri="{909E8E84-426E-40DD-AFC4-6F175D3DCCD1}">
                <a14:hiddenFill xmlns:a14="http://schemas.microsoft.com/office/drawing/2010/main" xmlns="">
                  <a:solidFill>
                    <a:srgbClr val="FFFFFF"/>
                  </a:solidFill>
                </a14:hiddenFill>
              </a:ext>
            </a:extLst>
          </p:spPr>
        </p:pic>
        <p:pic>
          <p:nvPicPr>
            <p:cNvPr id="3090" name="Picture 18" descr="http://mygroupsolutions.com/images/USFWS%20Logo.jpg">
              <a:hlinkClick r:id="rId18"/>
            </p:cNvPr>
            <p:cNvPicPr>
              <a:picLocks noChangeAspect="1" noChangeArrowheads="1"/>
            </p:cNvPicPr>
            <p:nvPr/>
          </p:nvPicPr>
          <p:blipFill>
            <a:blip r:embed="rId19" cstate="print">
              <a:extLst>
                <a:ext uri="{28A0092B-C50C-407E-A947-70E740481C1C}">
                  <a14:useLocalDpi xmlns:a14="http://schemas.microsoft.com/office/drawing/2010/main" xmlns="" val="0"/>
                </a:ext>
              </a:extLst>
            </a:blip>
            <a:srcRect/>
            <a:stretch>
              <a:fillRect/>
            </a:stretch>
          </p:blipFill>
          <p:spPr bwMode="auto">
            <a:xfrm>
              <a:off x="8434142" y="5833746"/>
              <a:ext cx="644661" cy="762324"/>
            </a:xfrm>
            <a:prstGeom prst="rect">
              <a:avLst/>
            </a:prstGeom>
            <a:noFill/>
            <a:extLst>
              <a:ext uri="{909E8E84-426E-40DD-AFC4-6F175D3DCCD1}">
                <a14:hiddenFill xmlns:a14="http://schemas.microsoft.com/office/drawing/2010/main" xmlns="">
                  <a:solidFill>
                    <a:srgbClr val="FFFFFF"/>
                  </a:solidFill>
                </a14:hiddenFill>
              </a:ext>
            </a:extLst>
          </p:spPr>
        </p:pic>
        <p:pic>
          <p:nvPicPr>
            <p:cNvPr id="3092" name="Picture 20" descr="http://wccb.gov.in/wccblogo.jpg">
              <a:hlinkClick r:id="rId20"/>
            </p:cNvPr>
            <p:cNvPicPr>
              <a:picLocks noChangeAspect="1" noChangeArrowheads="1"/>
            </p:cNvPicPr>
            <p:nvPr/>
          </p:nvPicPr>
          <p:blipFill>
            <a:blip r:embed="rId21" cstate="print">
              <a:extLst>
                <a:ext uri="{28A0092B-C50C-407E-A947-70E740481C1C}">
                  <a14:useLocalDpi xmlns:a14="http://schemas.microsoft.com/office/drawing/2010/main" xmlns="" val="0"/>
                </a:ext>
              </a:extLst>
            </a:blip>
            <a:srcRect/>
            <a:stretch>
              <a:fillRect/>
            </a:stretch>
          </p:blipFill>
          <p:spPr bwMode="auto">
            <a:xfrm>
              <a:off x="7636278" y="5930633"/>
              <a:ext cx="675596" cy="665437"/>
            </a:xfrm>
            <a:prstGeom prst="rect">
              <a:avLst/>
            </a:prstGeom>
            <a:noFill/>
            <a:extLst>
              <a:ext uri="{909E8E84-426E-40DD-AFC4-6F175D3DCCD1}">
                <a14:hiddenFill xmlns:a14="http://schemas.microsoft.com/office/drawing/2010/main" xmlns="">
                  <a:solidFill>
                    <a:srgbClr val="FFFFFF"/>
                  </a:solidFill>
                </a14:hiddenFill>
              </a:ext>
            </a:extLst>
          </p:spPr>
        </p:pic>
      </p:grpSp>
    </p:spTree>
    <p:extLst>
      <p:ext uri="{BB962C8B-B14F-4D97-AF65-F5344CB8AC3E}">
        <p14:creationId xmlns:p14="http://schemas.microsoft.com/office/powerpoint/2010/main" xmlns="" val="1539513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7500">
              <a:schemeClr val="bg1">
                <a:lumMod val="50000"/>
              </a:schemeClr>
            </a:gs>
            <a:gs pos="0">
              <a:schemeClr val="tx1">
                <a:lumMod val="85000"/>
                <a:lumOff val="15000"/>
              </a:schemeClr>
            </a:gs>
            <a:gs pos="50000">
              <a:schemeClr val="bg2">
                <a:lumMod val="90000"/>
              </a:schemeClr>
            </a:gs>
            <a:gs pos="100000">
              <a:schemeClr val="bg1"/>
            </a:gs>
          </a:gsLst>
          <a:lin ang="5400000" scaled="0"/>
        </a:gradFill>
        <a:effectLst/>
      </p:bgPr>
    </p:bg>
    <p:spTree>
      <p:nvGrpSpPr>
        <p:cNvPr id="1" name=""/>
        <p:cNvGrpSpPr/>
        <p:nvPr/>
      </p:nvGrpSpPr>
      <p:grpSpPr>
        <a:xfrm>
          <a:off x="0" y="0"/>
          <a:ext cx="0" cy="0"/>
          <a:chOff x="0" y="0"/>
          <a:chExt cx="0" cy="0"/>
        </a:xfrm>
      </p:grpSpPr>
      <p:sp>
        <p:nvSpPr>
          <p:cNvPr id="3" name="내용 개체 틀 2"/>
          <p:cNvSpPr>
            <a:spLocks noGrp="1"/>
          </p:cNvSpPr>
          <p:nvPr>
            <p:ph idx="1"/>
          </p:nvPr>
        </p:nvSpPr>
        <p:spPr>
          <a:xfrm>
            <a:off x="457200" y="1268760"/>
            <a:ext cx="8229600" cy="4857403"/>
          </a:xfrm>
        </p:spPr>
        <p:txBody>
          <a:bodyPr>
            <a:normAutofit/>
          </a:bodyPr>
          <a:lstStyle/>
          <a:p>
            <a:r>
              <a:rPr lang="en-US" altLang="ko-KR" sz="1800" b="1" dirty="0" smtClean="0">
                <a:latin typeface="Arial Narrow" pitchFamily="34" charset="0"/>
              </a:rPr>
              <a:t>Seizures made</a:t>
            </a:r>
            <a:r>
              <a:rPr lang="en-US" altLang="ko-KR" sz="1800" dirty="0" smtClean="0">
                <a:latin typeface="Arial Narrow" pitchFamily="34" charset="0"/>
              </a:rPr>
              <a:t>:</a:t>
            </a:r>
          </a:p>
          <a:p>
            <a:pPr lvl="1"/>
            <a:r>
              <a:rPr lang="en-US" altLang="ko-KR" sz="1800" dirty="0" smtClean="0">
                <a:latin typeface="Arial Narrow" pitchFamily="34" charset="0"/>
              </a:rPr>
              <a:t>42,000kg of red sander wood</a:t>
            </a:r>
          </a:p>
          <a:p>
            <a:pPr lvl="1"/>
            <a:r>
              <a:rPr lang="en-US" altLang="ko-KR" sz="1800" dirty="0" smtClean="0">
                <a:latin typeface="Arial Narrow" pitchFamily="34" charset="0"/>
              </a:rPr>
              <a:t>6,500kg of elephant ivory</a:t>
            </a:r>
          </a:p>
          <a:p>
            <a:pPr lvl="1"/>
            <a:r>
              <a:rPr lang="en-US" altLang="ko-KR" sz="1800" dirty="0" smtClean="0">
                <a:latin typeface="Arial Narrow" pitchFamily="34" charset="0"/>
              </a:rPr>
              <a:t>1,550kg of </a:t>
            </a:r>
            <a:r>
              <a:rPr lang="en-US" altLang="ko-KR" sz="1800" dirty="0" err="1" smtClean="0">
                <a:latin typeface="Arial Narrow" pitchFamily="34" charset="0"/>
              </a:rPr>
              <a:t>shatoosh</a:t>
            </a:r>
            <a:r>
              <a:rPr lang="en-US" altLang="ko-KR" sz="1800" dirty="0" smtClean="0">
                <a:latin typeface="Arial Narrow" pitchFamily="34" charset="0"/>
              </a:rPr>
              <a:t> (from approximately 10,000 Tibetan antelopes)</a:t>
            </a:r>
          </a:p>
          <a:p>
            <a:pPr lvl="1"/>
            <a:r>
              <a:rPr lang="en-US" altLang="ko-KR" sz="1800" dirty="0" smtClean="0">
                <a:latin typeface="Arial Narrow" pitchFamily="34" charset="0"/>
              </a:rPr>
              <a:t>2,600kg of live snakes</a:t>
            </a:r>
          </a:p>
          <a:p>
            <a:pPr lvl="1"/>
            <a:r>
              <a:rPr lang="en-US" altLang="ko-KR" sz="1800" dirty="0" smtClean="0">
                <a:latin typeface="Arial Narrow" pitchFamily="34" charset="0"/>
              </a:rPr>
              <a:t>324 hornbill beaks</a:t>
            </a:r>
          </a:p>
          <a:p>
            <a:pPr lvl="1"/>
            <a:r>
              <a:rPr lang="en-US" altLang="ko-KR" sz="1800" dirty="0" smtClean="0">
                <a:latin typeface="Arial Narrow" pitchFamily="34" charset="0"/>
              </a:rPr>
              <a:t>102 pangolins</a:t>
            </a:r>
          </a:p>
          <a:p>
            <a:pPr lvl="1"/>
            <a:r>
              <a:rPr lang="en-US" altLang="ko-KR" sz="1800" dirty="0" smtClean="0">
                <a:latin typeface="Arial Narrow" pitchFamily="34" charset="0"/>
              </a:rPr>
              <a:t>800kg of pangolin scales</a:t>
            </a:r>
          </a:p>
          <a:p>
            <a:pPr lvl="1"/>
            <a:r>
              <a:rPr lang="en-US" altLang="ko-KR" sz="1800" dirty="0" smtClean="0">
                <a:latin typeface="Arial Narrow" pitchFamily="34" charset="0"/>
              </a:rPr>
              <a:t>22 rhino horns</a:t>
            </a:r>
          </a:p>
          <a:p>
            <a:pPr lvl="1"/>
            <a:r>
              <a:rPr lang="en-US" altLang="ko-KR" sz="1800" dirty="0" smtClean="0">
                <a:latin typeface="Arial Narrow" pitchFamily="34" charset="0"/>
              </a:rPr>
              <a:t>4 rhino horn carvings</a:t>
            </a:r>
          </a:p>
          <a:p>
            <a:pPr lvl="1"/>
            <a:r>
              <a:rPr lang="en-US" altLang="ko-KR" sz="1800" dirty="0" smtClean="0">
                <a:latin typeface="Arial Narrow" pitchFamily="34" charset="0"/>
              </a:rPr>
              <a:t>10 tiger and 7 leopard trophies</a:t>
            </a:r>
          </a:p>
          <a:p>
            <a:pPr lvl="1"/>
            <a:r>
              <a:rPr lang="en-US" altLang="ko-KR" sz="1800" dirty="0" smtClean="0">
                <a:latin typeface="Arial Narrow" pitchFamily="34" charset="0"/>
              </a:rPr>
              <a:t>31kg of elephant meat</a:t>
            </a:r>
          </a:p>
          <a:p>
            <a:pPr lvl="1"/>
            <a:r>
              <a:rPr lang="en-US" altLang="ko-KR" sz="1800" dirty="0" smtClean="0">
                <a:latin typeface="Arial Narrow" pitchFamily="34" charset="0"/>
              </a:rPr>
              <a:t>Claws and teeth of protected field animals and plant </a:t>
            </a:r>
            <a:r>
              <a:rPr lang="en-US" altLang="ko-KR" sz="1800" dirty="0" err="1" smtClean="0">
                <a:latin typeface="Arial Narrow" pitchFamily="34" charset="0"/>
              </a:rPr>
              <a:t>spieces</a:t>
            </a:r>
            <a:endParaRPr lang="en-US" altLang="ko-KR" sz="1800" dirty="0" smtClean="0">
              <a:latin typeface="Arial Narrow" pitchFamily="34" charset="0"/>
            </a:endParaRPr>
          </a:p>
          <a:p>
            <a:pPr lvl="1"/>
            <a:r>
              <a:rPr lang="en-US" altLang="ko-KR" sz="1800" dirty="0" smtClean="0">
                <a:latin typeface="Arial Narrow" pitchFamily="34" charset="0"/>
              </a:rPr>
              <a:t>Assorted equipment (fire arms and ammunitions) also recovered</a:t>
            </a:r>
            <a:endParaRPr lang="en-US" altLang="ko-KR" sz="1800" dirty="0">
              <a:latin typeface="Arial Narrow" pitchFamily="34" charset="0"/>
            </a:endParaRPr>
          </a:p>
        </p:txBody>
      </p:sp>
      <p:sp>
        <p:nvSpPr>
          <p:cNvPr id="4" name="제목 1"/>
          <p:cNvSpPr>
            <a:spLocks noGrp="1"/>
          </p:cNvSpPr>
          <p:nvPr>
            <p:ph type="title"/>
          </p:nvPr>
        </p:nvSpPr>
        <p:spPr>
          <a:xfrm>
            <a:off x="467544" y="404664"/>
            <a:ext cx="8229600" cy="418058"/>
          </a:xfrm>
          <a:ln>
            <a:solidFill>
              <a:schemeClr val="bg1"/>
            </a:solidFill>
          </a:ln>
        </p:spPr>
        <p:txBody>
          <a:bodyPr>
            <a:noAutofit/>
          </a:bodyPr>
          <a:lstStyle/>
          <a:p>
            <a:pPr algn="r"/>
            <a:r>
              <a:rPr lang="en-US" altLang="ko-KR" sz="1800" b="1" dirty="0" smtClean="0">
                <a:solidFill>
                  <a:schemeClr val="bg1"/>
                </a:solidFill>
                <a:latin typeface="Arial Unicode MS" pitchFamily="50" charset="-127"/>
                <a:ea typeface="Arial Unicode MS" pitchFamily="50" charset="-127"/>
                <a:cs typeface="Arial Unicode MS" pitchFamily="50" charset="-127"/>
              </a:rPr>
              <a:t>Operation Cobra (</a:t>
            </a:r>
            <a:r>
              <a:rPr lang="en-US" altLang="ko-KR" sz="1800" b="1" i="1" dirty="0" smtClean="0">
                <a:solidFill>
                  <a:schemeClr val="bg1"/>
                </a:solidFill>
                <a:latin typeface="Arial Unicode MS" pitchFamily="50" charset="-127"/>
                <a:ea typeface="Arial Unicode MS" pitchFamily="50" charset="-127"/>
                <a:cs typeface="Arial Unicode MS" pitchFamily="50" charset="-127"/>
              </a:rPr>
              <a:t>continued</a:t>
            </a:r>
            <a:r>
              <a:rPr lang="en-US" altLang="ko-KR" sz="1800" b="1" dirty="0" smtClean="0">
                <a:solidFill>
                  <a:schemeClr val="bg1"/>
                </a:solidFill>
                <a:latin typeface="Arial Unicode MS" pitchFamily="50" charset="-127"/>
                <a:ea typeface="Arial Unicode MS" pitchFamily="50" charset="-127"/>
                <a:cs typeface="Arial Unicode MS" pitchFamily="50" charset="-127"/>
              </a:rPr>
              <a:t>)</a:t>
            </a:r>
            <a:endParaRPr lang="ko-KR" altLang="en-US" sz="1800" b="1" dirty="0">
              <a:solidFill>
                <a:schemeClr val="bg1"/>
              </a:solidFill>
              <a:latin typeface="Arial Unicode MS" pitchFamily="50" charset="-127"/>
              <a:ea typeface="Arial Unicode MS" pitchFamily="50" charset="-127"/>
              <a:cs typeface="Arial Unicode MS" pitchFamily="50" charset="-127"/>
            </a:endParaRPr>
          </a:p>
        </p:txBody>
      </p:sp>
      <p:grpSp>
        <p:nvGrpSpPr>
          <p:cNvPr id="5" name="그룹 4"/>
          <p:cNvGrpSpPr/>
          <p:nvPr/>
        </p:nvGrpSpPr>
        <p:grpSpPr>
          <a:xfrm>
            <a:off x="7236296" y="1052736"/>
            <a:ext cx="1429494" cy="5443686"/>
            <a:chOff x="7236296" y="1196752"/>
            <a:chExt cx="1429494" cy="5443686"/>
          </a:xfrm>
        </p:grpSpPr>
        <p:pic>
          <p:nvPicPr>
            <p:cNvPr id="4098" name="Picture 2" descr="http://www.slidepoint.net/users/nho/_images/ngq/indian_red_sander_wood_gif.gif">
              <a:hlinkClick r:id="rId3"/>
            </p:cNvPr>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b="23620"/>
            <a:stretch/>
          </p:blipFill>
          <p:spPr bwMode="auto">
            <a:xfrm>
              <a:off x="7236296" y="1196752"/>
              <a:ext cx="1428750" cy="1029444"/>
            </a:xfrm>
            <a:prstGeom prst="rect">
              <a:avLst/>
            </a:prstGeom>
            <a:noFill/>
            <a:extLst>
              <a:ext uri="{909E8E84-426E-40DD-AFC4-6F175D3DCCD1}">
                <a14:hiddenFill xmlns:a14="http://schemas.microsoft.com/office/drawing/2010/main" xmlns="">
                  <a:solidFill>
                    <a:srgbClr val="FFFFFF"/>
                  </a:solidFill>
                </a14:hiddenFill>
              </a:ext>
            </a:extLst>
          </p:spPr>
        </p:pic>
        <p:pic>
          <p:nvPicPr>
            <p:cNvPr id="4100" name="Picture 4" descr="http://elephantivoryproject.org/wp-content/uploads/2010/08/tusks-722224.jpg">
              <a:hlinkClick r:id="rId5"/>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7236296" y="2311425"/>
              <a:ext cx="1429494" cy="957158"/>
            </a:xfrm>
            <a:prstGeom prst="rect">
              <a:avLst/>
            </a:prstGeom>
            <a:noFill/>
            <a:extLst>
              <a:ext uri="{909E8E84-426E-40DD-AFC4-6F175D3DCCD1}">
                <a14:hiddenFill xmlns:a14="http://schemas.microsoft.com/office/drawing/2010/main" xmlns="">
                  <a:solidFill>
                    <a:srgbClr val="FFFFFF"/>
                  </a:solidFill>
                </a14:hiddenFill>
              </a:ext>
            </a:extLst>
          </p:spPr>
        </p:pic>
        <p:pic>
          <p:nvPicPr>
            <p:cNvPr id="4102" name="Picture 6" descr="http://i.telegraph.co.uk/multimedia/archive/01986/snake_1986622c.jpg">
              <a:hlinkClick r:id="rId7"/>
            </p:cNvPr>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7236296" y="3353812"/>
              <a:ext cx="1428750" cy="891416"/>
            </a:xfrm>
            <a:prstGeom prst="rect">
              <a:avLst/>
            </a:prstGeom>
            <a:noFill/>
            <a:extLst>
              <a:ext uri="{909E8E84-426E-40DD-AFC4-6F175D3DCCD1}">
                <a14:hiddenFill xmlns:a14="http://schemas.microsoft.com/office/drawing/2010/main" xmlns="">
                  <a:solidFill>
                    <a:srgbClr val="FFFFFF"/>
                  </a:solidFill>
                </a14:hiddenFill>
              </a:ext>
            </a:extLst>
          </p:spPr>
        </p:pic>
        <p:pic>
          <p:nvPicPr>
            <p:cNvPr id="4104" name="Picture 8" descr="http://pangolins.org/wp-content/uploads/2012/05/ENV_pangolin.jpg">
              <a:hlinkClick r:id="rId9"/>
            </p:cNvPr>
            <p:cNvPicPr>
              <a:picLocks noChangeAspect="1" noChangeArrowheads="1"/>
            </p:cNvPicPr>
            <p:nvPr/>
          </p:nvPicPr>
          <p:blipFill rotWithShape="1">
            <a:blip r:embed="rId10" cstate="print">
              <a:extLst>
                <a:ext uri="{28A0092B-C50C-407E-A947-70E740481C1C}">
                  <a14:useLocalDpi xmlns:a14="http://schemas.microsoft.com/office/drawing/2010/main" xmlns="" val="0"/>
                </a:ext>
              </a:extLst>
            </a:blip>
            <a:srcRect b="5345"/>
            <a:stretch/>
          </p:blipFill>
          <p:spPr bwMode="auto">
            <a:xfrm>
              <a:off x="7236296" y="4330456"/>
              <a:ext cx="1429494" cy="1152633"/>
            </a:xfrm>
            <a:prstGeom prst="rect">
              <a:avLst/>
            </a:prstGeom>
            <a:noFill/>
            <a:extLst>
              <a:ext uri="{909E8E84-426E-40DD-AFC4-6F175D3DCCD1}">
                <a14:hiddenFill xmlns:a14="http://schemas.microsoft.com/office/drawing/2010/main" xmlns="">
                  <a:solidFill>
                    <a:srgbClr val="FFFFFF"/>
                  </a:solidFill>
                </a14:hiddenFill>
              </a:ext>
            </a:extLst>
          </p:spPr>
        </p:pic>
        <p:pic>
          <p:nvPicPr>
            <p:cNvPr id="4106" name="Picture 10" descr="http://a.abcnews.com/images/Nightline/ht_horns_080409_mn.jpg">
              <a:hlinkClick r:id="rId11"/>
            </p:cNvPr>
            <p:cNvPicPr>
              <a:picLocks noChangeAspect="1" noChangeArrowheads="1"/>
            </p:cNvPicPr>
            <p:nvPr/>
          </p:nvPicPr>
          <p:blipFill>
            <a:blip r:embed="rId12" cstate="print">
              <a:extLst>
                <a:ext uri="{28A0092B-C50C-407E-A947-70E740481C1C}">
                  <a14:useLocalDpi xmlns:a14="http://schemas.microsoft.com/office/drawing/2010/main" xmlns="" val="0"/>
                </a:ext>
              </a:extLst>
            </a:blip>
            <a:srcRect/>
            <a:stretch>
              <a:fillRect/>
            </a:stretch>
          </p:blipFill>
          <p:spPr bwMode="auto">
            <a:xfrm>
              <a:off x="7236296" y="5568317"/>
              <a:ext cx="1429494" cy="1072121"/>
            </a:xfrm>
            <a:prstGeom prst="rect">
              <a:avLst/>
            </a:prstGeom>
            <a:noFill/>
            <a:extLst>
              <a:ext uri="{909E8E84-426E-40DD-AFC4-6F175D3DCCD1}">
                <a14:hiddenFill xmlns:a14="http://schemas.microsoft.com/office/drawing/2010/main" xmlns="">
                  <a:solidFill>
                    <a:srgbClr val="FFFFFF"/>
                  </a:solidFill>
                </a14:hiddenFill>
              </a:ext>
            </a:extLst>
          </p:spPr>
        </p:pic>
      </p:grpSp>
    </p:spTree>
    <p:extLst>
      <p:ext uri="{BB962C8B-B14F-4D97-AF65-F5344CB8AC3E}">
        <p14:creationId xmlns:p14="http://schemas.microsoft.com/office/powerpoint/2010/main" xmlns="" val="15395136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7500">
              <a:schemeClr val="bg1">
                <a:lumMod val="50000"/>
              </a:schemeClr>
            </a:gs>
            <a:gs pos="0">
              <a:schemeClr val="tx1">
                <a:lumMod val="85000"/>
                <a:lumOff val="15000"/>
              </a:schemeClr>
            </a:gs>
            <a:gs pos="50000">
              <a:schemeClr val="bg2">
                <a:lumMod val="90000"/>
              </a:schemeClr>
            </a:gs>
            <a:gs pos="100000">
              <a:schemeClr val="bg1"/>
            </a:gs>
          </a:gsLst>
          <a:lin ang="5400000" scaled="0"/>
        </a:gradFill>
        <a:effectLst/>
      </p:bgPr>
    </p:bg>
    <p:spTree>
      <p:nvGrpSpPr>
        <p:cNvPr id="1" name=""/>
        <p:cNvGrpSpPr/>
        <p:nvPr/>
      </p:nvGrpSpPr>
      <p:grpSpPr>
        <a:xfrm>
          <a:off x="0" y="0"/>
          <a:ext cx="0" cy="0"/>
          <a:chOff x="0" y="0"/>
          <a:chExt cx="0" cy="0"/>
        </a:xfrm>
      </p:grpSpPr>
      <p:sp>
        <p:nvSpPr>
          <p:cNvPr id="5" name="제목 1"/>
          <p:cNvSpPr>
            <a:spLocks noGrp="1"/>
          </p:cNvSpPr>
          <p:nvPr>
            <p:ph type="title"/>
          </p:nvPr>
        </p:nvSpPr>
        <p:spPr>
          <a:xfrm>
            <a:off x="467544" y="404664"/>
            <a:ext cx="8229600" cy="418058"/>
          </a:xfrm>
          <a:ln>
            <a:solidFill>
              <a:schemeClr val="bg1"/>
            </a:solidFill>
          </a:ln>
        </p:spPr>
        <p:txBody>
          <a:bodyPr>
            <a:noAutofit/>
          </a:bodyPr>
          <a:lstStyle/>
          <a:p>
            <a:pPr algn="r"/>
            <a:r>
              <a:rPr lang="en-US" altLang="ko-KR" sz="1800" b="1" dirty="0" smtClean="0">
                <a:solidFill>
                  <a:schemeClr val="bg1"/>
                </a:solidFill>
                <a:latin typeface="Arial Unicode MS" pitchFamily="50" charset="-127"/>
                <a:ea typeface="Arial Unicode MS" pitchFamily="50" charset="-127"/>
                <a:cs typeface="Arial Unicode MS" pitchFamily="50" charset="-127"/>
              </a:rPr>
              <a:t>Operation Cobra (</a:t>
            </a:r>
            <a:r>
              <a:rPr lang="en-US" altLang="ko-KR" sz="1800" b="1" i="1" dirty="0" smtClean="0">
                <a:solidFill>
                  <a:schemeClr val="bg1"/>
                </a:solidFill>
                <a:latin typeface="Arial Unicode MS" pitchFamily="50" charset="-127"/>
                <a:ea typeface="Arial Unicode MS" pitchFamily="50" charset="-127"/>
                <a:cs typeface="Arial Unicode MS" pitchFamily="50" charset="-127"/>
              </a:rPr>
              <a:t>continued</a:t>
            </a:r>
            <a:r>
              <a:rPr lang="en-US" altLang="ko-KR" sz="1800" b="1" dirty="0" smtClean="0">
                <a:solidFill>
                  <a:schemeClr val="bg1"/>
                </a:solidFill>
                <a:latin typeface="Arial Unicode MS" pitchFamily="50" charset="-127"/>
                <a:ea typeface="Arial Unicode MS" pitchFamily="50" charset="-127"/>
                <a:cs typeface="Arial Unicode MS" pitchFamily="50" charset="-127"/>
              </a:rPr>
              <a:t>)</a:t>
            </a:r>
            <a:endParaRPr lang="ko-KR" altLang="en-US" sz="1800" b="1" dirty="0">
              <a:solidFill>
                <a:schemeClr val="bg1"/>
              </a:solidFill>
              <a:latin typeface="Arial Unicode MS" pitchFamily="50" charset="-127"/>
              <a:ea typeface="Arial Unicode MS" pitchFamily="50" charset="-127"/>
              <a:cs typeface="Arial Unicode MS" pitchFamily="50" charset="-127"/>
            </a:endParaRPr>
          </a:p>
        </p:txBody>
      </p:sp>
      <p:grpSp>
        <p:nvGrpSpPr>
          <p:cNvPr id="6" name="그룹 5"/>
          <p:cNvGrpSpPr/>
          <p:nvPr/>
        </p:nvGrpSpPr>
        <p:grpSpPr>
          <a:xfrm>
            <a:off x="230556" y="1484784"/>
            <a:ext cx="8733932" cy="4763561"/>
            <a:chOff x="323528" y="1844824"/>
            <a:chExt cx="8733932" cy="4763561"/>
          </a:xfrm>
        </p:grpSpPr>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542785" y="2636912"/>
              <a:ext cx="2110302" cy="210100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TextBox 3"/>
            <p:cNvSpPr txBox="1"/>
            <p:nvPr/>
          </p:nvSpPr>
          <p:spPr>
            <a:xfrm>
              <a:off x="323528" y="1844824"/>
              <a:ext cx="3312368" cy="646331"/>
            </a:xfrm>
            <a:prstGeom prst="rect">
              <a:avLst/>
            </a:prstGeom>
            <a:noFill/>
          </p:spPr>
          <p:txBody>
            <a:bodyPr wrap="square" rtlCol="0">
              <a:spAutoFit/>
            </a:bodyPr>
            <a:lstStyle/>
            <a:p>
              <a:r>
                <a:rPr lang="en-US" altLang="ko-KR" b="1" dirty="0" smtClean="0">
                  <a:latin typeface="Arial Narrow" pitchFamily="34" charset="0"/>
                </a:rPr>
                <a:t>Proposed in 2012 by:</a:t>
              </a:r>
            </a:p>
            <a:p>
              <a:r>
                <a:rPr lang="en-US" altLang="ko-KR" dirty="0" smtClean="0">
                  <a:latin typeface="Arial Narrow" pitchFamily="34" charset="0"/>
                </a:rPr>
                <a:t>Office of NICECG and ASEAN-WEN</a:t>
              </a:r>
              <a:endParaRPr lang="ko-KR" altLang="en-US" dirty="0">
                <a:latin typeface="Arial Narrow" pitchFamily="34" charset="0"/>
              </a:endParaRPr>
            </a:p>
          </p:txBody>
        </p:sp>
        <p:sp>
          <p:nvSpPr>
            <p:cNvPr id="7" name="TextBox 6"/>
            <p:cNvSpPr txBox="1"/>
            <p:nvPr/>
          </p:nvSpPr>
          <p:spPr>
            <a:xfrm>
              <a:off x="3778944" y="1844824"/>
              <a:ext cx="5257552" cy="646331"/>
            </a:xfrm>
            <a:prstGeom prst="rect">
              <a:avLst/>
            </a:prstGeom>
            <a:noFill/>
          </p:spPr>
          <p:txBody>
            <a:bodyPr wrap="square" rtlCol="0">
              <a:spAutoFit/>
            </a:bodyPr>
            <a:lstStyle/>
            <a:p>
              <a:r>
                <a:rPr lang="en-US" altLang="ko-KR" b="1" dirty="0" smtClean="0">
                  <a:latin typeface="Arial Narrow" pitchFamily="34" charset="0"/>
                </a:rPr>
                <a:t>Organized by:</a:t>
              </a:r>
            </a:p>
            <a:p>
              <a:r>
                <a:rPr lang="en-US" altLang="ko-KR" dirty="0" smtClean="0">
                  <a:latin typeface="Arial Narrow" pitchFamily="34" charset="0"/>
                </a:rPr>
                <a:t>China, US, South African, ASEAN-WEN, SAWEN and LATF</a:t>
              </a:r>
              <a:endParaRPr lang="ko-KR" altLang="en-US" dirty="0">
                <a:latin typeface="Arial Narrow" pitchFamily="34" charset="0"/>
              </a:endParaRPr>
            </a:p>
          </p:txBody>
        </p:sp>
        <p:sp>
          <p:nvSpPr>
            <p:cNvPr id="8" name="TextBox 7"/>
            <p:cNvSpPr txBox="1"/>
            <p:nvPr/>
          </p:nvSpPr>
          <p:spPr>
            <a:xfrm>
              <a:off x="323528" y="2643555"/>
              <a:ext cx="3312368" cy="923330"/>
            </a:xfrm>
            <a:prstGeom prst="rect">
              <a:avLst/>
            </a:prstGeom>
            <a:noFill/>
          </p:spPr>
          <p:txBody>
            <a:bodyPr wrap="square" rtlCol="0">
              <a:spAutoFit/>
            </a:bodyPr>
            <a:lstStyle/>
            <a:p>
              <a:r>
                <a:rPr lang="en-US" altLang="ko-KR" b="1" dirty="0" smtClean="0">
                  <a:latin typeface="Arial Narrow" pitchFamily="34" charset="0"/>
                </a:rPr>
                <a:t>Assisted by:</a:t>
              </a:r>
            </a:p>
            <a:p>
              <a:r>
                <a:rPr lang="en-US" altLang="ko-KR" dirty="0" smtClean="0">
                  <a:latin typeface="Arial Narrow" pitchFamily="34" charset="0"/>
                </a:rPr>
                <a:t>World Customs Organization,</a:t>
              </a:r>
            </a:p>
            <a:p>
              <a:r>
                <a:rPr lang="en-US" altLang="ko-KR" dirty="0" smtClean="0">
                  <a:latin typeface="Arial Narrow" pitchFamily="34" charset="0"/>
                </a:rPr>
                <a:t>CITES Secretariat and INTERPOL</a:t>
              </a:r>
            </a:p>
          </p:txBody>
        </p:sp>
        <p:sp>
          <p:nvSpPr>
            <p:cNvPr id="9" name="TextBox 8"/>
            <p:cNvSpPr txBox="1"/>
            <p:nvPr/>
          </p:nvSpPr>
          <p:spPr>
            <a:xfrm>
              <a:off x="5745092" y="2643555"/>
              <a:ext cx="3312368" cy="2308324"/>
            </a:xfrm>
            <a:prstGeom prst="rect">
              <a:avLst/>
            </a:prstGeom>
            <a:noFill/>
          </p:spPr>
          <p:txBody>
            <a:bodyPr wrap="square" rtlCol="0">
              <a:spAutoFit/>
            </a:bodyPr>
            <a:lstStyle/>
            <a:p>
              <a:r>
                <a:rPr lang="en-US" altLang="ko-KR" b="1" dirty="0" smtClean="0">
                  <a:latin typeface="Arial Narrow" pitchFamily="34" charset="0"/>
                </a:rPr>
                <a:t>Participated by:</a:t>
              </a:r>
            </a:p>
            <a:p>
              <a:r>
                <a:rPr lang="en-US" altLang="ko-KR" dirty="0" smtClean="0">
                  <a:latin typeface="Arial Narrow" pitchFamily="34" charset="0"/>
                </a:rPr>
                <a:t>Botswana, Cambodia, Cameroon,</a:t>
              </a:r>
            </a:p>
            <a:p>
              <a:r>
                <a:rPr lang="en-US" altLang="ko-KR" dirty="0" smtClean="0">
                  <a:latin typeface="Arial Narrow" pitchFamily="34" charset="0"/>
                </a:rPr>
                <a:t>China, Congo, Democratic Republic of Congo, Gabon, India, Indonesia, Kenya, Laos, Malaysia, Mozambique, Nepal, Singapore, South African, Tanzania, Thailand, Uganda, US, Vietnam and Zambia</a:t>
              </a:r>
            </a:p>
          </p:txBody>
        </p:sp>
        <p:sp>
          <p:nvSpPr>
            <p:cNvPr id="10" name="TextBox 9"/>
            <p:cNvSpPr txBox="1"/>
            <p:nvPr/>
          </p:nvSpPr>
          <p:spPr>
            <a:xfrm>
              <a:off x="323528" y="3729806"/>
              <a:ext cx="3312368" cy="923330"/>
            </a:xfrm>
            <a:prstGeom prst="rect">
              <a:avLst/>
            </a:prstGeom>
            <a:noFill/>
          </p:spPr>
          <p:txBody>
            <a:bodyPr wrap="square" rtlCol="0">
              <a:spAutoFit/>
            </a:bodyPr>
            <a:lstStyle/>
            <a:p>
              <a:r>
                <a:rPr lang="en-US" altLang="ko-KR" b="1" dirty="0" smtClean="0">
                  <a:latin typeface="Arial Narrow" pitchFamily="34" charset="0"/>
                </a:rPr>
                <a:t>Information provided by:</a:t>
              </a:r>
            </a:p>
            <a:p>
              <a:r>
                <a:rPr lang="en-US" altLang="ko-KR" dirty="0" smtClean="0">
                  <a:latin typeface="Arial Narrow" pitchFamily="34" charset="0"/>
                </a:rPr>
                <a:t>FREELAND Foundation (Information on wildlife crime)</a:t>
              </a:r>
            </a:p>
          </p:txBody>
        </p:sp>
        <p:sp>
          <p:nvSpPr>
            <p:cNvPr id="11" name="TextBox 10"/>
            <p:cNvSpPr txBox="1"/>
            <p:nvPr/>
          </p:nvSpPr>
          <p:spPr>
            <a:xfrm>
              <a:off x="323528" y="4737918"/>
              <a:ext cx="8568952" cy="1200329"/>
            </a:xfrm>
            <a:prstGeom prst="rect">
              <a:avLst/>
            </a:prstGeom>
            <a:noFill/>
          </p:spPr>
          <p:txBody>
            <a:bodyPr wrap="square" rtlCol="0">
              <a:spAutoFit/>
            </a:bodyPr>
            <a:lstStyle/>
            <a:p>
              <a:r>
                <a:rPr lang="en-US" altLang="ko-KR" b="1" dirty="0" smtClean="0">
                  <a:latin typeface="Arial Narrow" pitchFamily="34" charset="0"/>
                </a:rPr>
                <a:t>Financially supported by:</a:t>
              </a:r>
            </a:p>
            <a:p>
              <a:r>
                <a:rPr lang="en-US" altLang="ko-KR" dirty="0" smtClean="0">
                  <a:latin typeface="Arial Narrow" pitchFamily="34" charset="0"/>
                </a:rPr>
                <a:t>US Fish and Wildlife Service’s African Elephant Conservation Fund, Royal Thai Police, China Wildlife Conservation Association and FREELAND Foundation (with in-kind contributions by participating countries)</a:t>
              </a:r>
            </a:p>
          </p:txBody>
        </p:sp>
        <p:sp>
          <p:nvSpPr>
            <p:cNvPr id="12" name="TextBox 11"/>
            <p:cNvSpPr txBox="1"/>
            <p:nvPr/>
          </p:nvSpPr>
          <p:spPr>
            <a:xfrm>
              <a:off x="323528" y="5962054"/>
              <a:ext cx="8568952" cy="646331"/>
            </a:xfrm>
            <a:prstGeom prst="rect">
              <a:avLst/>
            </a:prstGeom>
            <a:noFill/>
          </p:spPr>
          <p:txBody>
            <a:bodyPr wrap="square" rtlCol="0">
              <a:spAutoFit/>
            </a:bodyPr>
            <a:lstStyle/>
            <a:p>
              <a:r>
                <a:rPr lang="en-US" altLang="ko-KR" b="1" dirty="0" smtClean="0">
                  <a:latin typeface="Arial Narrow" pitchFamily="34" charset="0"/>
                </a:rPr>
                <a:t>Targets of seizure:</a:t>
              </a:r>
            </a:p>
            <a:p>
              <a:r>
                <a:rPr lang="en-US" altLang="ko-KR" dirty="0" smtClean="0">
                  <a:latin typeface="Arial Narrow" pitchFamily="34" charset="0"/>
                </a:rPr>
                <a:t>Species under serious threats (big cats, elephants, rhinos, pangolins and great apes, etc.)</a:t>
              </a:r>
            </a:p>
          </p:txBody>
        </p:sp>
      </p:grpSp>
    </p:spTree>
    <p:extLst>
      <p:ext uri="{BB962C8B-B14F-4D97-AF65-F5344CB8AC3E}">
        <p14:creationId xmlns:p14="http://schemas.microsoft.com/office/powerpoint/2010/main" xmlns="" val="1539513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제목 1"/>
          <p:cNvSpPr>
            <a:spLocks noGrp="1"/>
          </p:cNvSpPr>
          <p:nvPr>
            <p:ph type="title"/>
          </p:nvPr>
        </p:nvSpPr>
        <p:spPr>
          <a:xfrm>
            <a:off x="467544" y="2852936"/>
            <a:ext cx="8229600" cy="854968"/>
          </a:xfrm>
          <a:solidFill>
            <a:srgbClr val="00003E"/>
          </a:solidFill>
        </p:spPr>
        <p:txBody>
          <a:bodyPr>
            <a:normAutofit/>
          </a:bodyPr>
          <a:lstStyle/>
          <a:p>
            <a:r>
              <a:rPr lang="en-US" altLang="ko-KR" sz="4000" dirty="0" smtClean="0">
                <a:solidFill>
                  <a:schemeClr val="bg1"/>
                </a:solidFill>
                <a:latin typeface="Arial Narrow" pitchFamily="34" charset="0"/>
                <a:ea typeface="Arial Unicode MS" pitchFamily="50" charset="-127"/>
                <a:cs typeface="Arial Unicode MS" pitchFamily="50" charset="-127"/>
              </a:rPr>
              <a:t>Thank You</a:t>
            </a:r>
            <a:endParaRPr lang="ko-KR" altLang="en-US" sz="4000" dirty="0">
              <a:solidFill>
                <a:schemeClr val="bg1"/>
              </a:solidFill>
              <a:latin typeface="Arial Narrow" pitchFamily="34" charset="0"/>
              <a:ea typeface="Arial Unicode MS" pitchFamily="50" charset="-127"/>
              <a:cs typeface="Arial Unicode MS" pitchFamily="50" charset="-127"/>
            </a:endParaRPr>
          </a:p>
        </p:txBody>
      </p:sp>
      <p:sp>
        <p:nvSpPr>
          <p:cNvPr id="3" name="내용 개체 틀 2"/>
          <p:cNvSpPr>
            <a:spLocks noGrp="1"/>
          </p:cNvSpPr>
          <p:nvPr>
            <p:ph idx="1"/>
          </p:nvPr>
        </p:nvSpPr>
        <p:spPr>
          <a:xfrm>
            <a:off x="467544" y="3717032"/>
            <a:ext cx="8208912" cy="432048"/>
          </a:xfrm>
          <a:solidFill>
            <a:schemeClr val="bg1"/>
          </a:solidFill>
        </p:spPr>
        <p:txBody>
          <a:bodyPr>
            <a:normAutofit/>
          </a:bodyPr>
          <a:lstStyle/>
          <a:p>
            <a:pPr marL="0" indent="0" algn="ctr">
              <a:buNone/>
            </a:pPr>
            <a:r>
              <a:rPr lang="en-US" altLang="ko-KR" sz="2000" dirty="0" smtClean="0">
                <a:ln>
                  <a:solidFill>
                    <a:srgbClr val="00003E"/>
                  </a:solidFill>
                </a:ln>
                <a:latin typeface="Arial Narrow" pitchFamily="34" charset="0"/>
              </a:rPr>
              <a:t>For any questions or further information, contact </a:t>
            </a:r>
            <a:r>
              <a:rPr lang="en-US" altLang="ko-KR" sz="2000" b="1" dirty="0" smtClean="0">
                <a:ln>
                  <a:solidFill>
                    <a:srgbClr val="00003E"/>
                  </a:solidFill>
                </a:ln>
                <a:latin typeface="Arial Narrow" pitchFamily="34" charset="0"/>
              </a:rPr>
              <a:t>sinawe@kic.re.kr</a:t>
            </a:r>
            <a:endParaRPr lang="ko-KR" altLang="en-US" sz="2000" dirty="0">
              <a:ln>
                <a:solidFill>
                  <a:srgbClr val="00003E"/>
                </a:solidFill>
              </a:ln>
              <a:latin typeface="Arial Narrow" pitchFamily="34" charset="0"/>
            </a:endParaRPr>
          </a:p>
        </p:txBody>
      </p:sp>
    </p:spTree>
    <p:extLst>
      <p:ext uri="{BB962C8B-B14F-4D97-AF65-F5344CB8AC3E}">
        <p14:creationId xmlns:p14="http://schemas.microsoft.com/office/powerpoint/2010/main" xmlns="" val="183695266"/>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2842</TotalTime>
  <Words>963</Words>
  <Application>Microsoft Office PowerPoint</Application>
  <PresentationFormat>화면 슬라이드 쇼(4:3)</PresentationFormat>
  <Paragraphs>180</Paragraphs>
  <Slides>11</Slides>
  <Notes>5</Notes>
  <HiddenSlides>0</HiddenSlides>
  <MMClips>0</MMClips>
  <ScaleCrop>false</ScaleCrop>
  <HeadingPairs>
    <vt:vector size="4" baseType="variant">
      <vt:variant>
        <vt:lpstr>테마</vt:lpstr>
      </vt:variant>
      <vt:variant>
        <vt:i4>1</vt:i4>
      </vt:variant>
      <vt:variant>
        <vt:lpstr>슬라이드 제목</vt:lpstr>
      </vt:variant>
      <vt:variant>
        <vt:i4>11</vt:i4>
      </vt:variant>
    </vt:vector>
  </HeadingPairs>
  <TitlesOfParts>
    <vt:vector size="12" baseType="lpstr">
      <vt:lpstr>Office 테마</vt:lpstr>
      <vt:lpstr>Strengthening the Response of the  Criminal Justice System on the  National and International Level: Good Practice</vt:lpstr>
      <vt:lpstr>Act on the Protection and Management of Wild Fauna and Flora</vt:lpstr>
      <vt:lpstr>Continued</vt:lpstr>
      <vt:lpstr>National Case: South Korean Supreme Court Orders Theme Park to Free Its Dolphins</vt:lpstr>
      <vt:lpstr>슬라이드 5</vt:lpstr>
      <vt:lpstr>Efforts of the Korean Customs</vt:lpstr>
      <vt:lpstr>Operation Cobra: Successful case of international cooperation against illegal wildlife trade</vt:lpstr>
      <vt:lpstr>Operation Cobra (continued)</vt:lpstr>
      <vt:lpstr>Operation Cobra (continued)</vt:lpstr>
      <vt:lpstr>Operation Cobra (continued)</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KIC</dc:creator>
  <cp:lastModifiedBy>Angela</cp:lastModifiedBy>
  <cp:revision>119</cp:revision>
  <dcterms:created xsi:type="dcterms:W3CDTF">2013-04-15T01:31:36Z</dcterms:created>
  <dcterms:modified xsi:type="dcterms:W3CDTF">2013-04-22T08:49:39Z</dcterms:modified>
</cp:coreProperties>
</file>