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Override5.xml" ContentType="application/vnd.openxmlformats-officedocument.themeOverrid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Override3.xml" ContentType="application/vnd.openxmlformats-officedocument.themeOverride+xml"/>
  <Override PartName="/ppt/theme/themeOverride4.xml" ContentType="application/vnd.openxmlformats-officedocument.themeOverride+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 id="2147483733" r:id="rId2"/>
  </p:sldMasterIdLst>
  <p:notesMasterIdLst>
    <p:notesMasterId r:id="rId11"/>
  </p:notesMasterIdLst>
  <p:sldIdLst>
    <p:sldId id="256" r:id="rId3"/>
    <p:sldId id="271" r:id="rId4"/>
    <p:sldId id="275" r:id="rId5"/>
    <p:sldId id="273" r:id="rId6"/>
    <p:sldId id="274" r:id="rId7"/>
    <p:sldId id="280" r:id="rId8"/>
    <p:sldId id="278" r:id="rId9"/>
    <p:sldId id="279" r:id="rId1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1585" autoAdjust="0"/>
  </p:normalViewPr>
  <p:slideViewPr>
    <p:cSldViewPr>
      <p:cViewPr varScale="1">
        <p:scale>
          <a:sx n="53" d="100"/>
          <a:sy n="53" d="100"/>
        </p:scale>
        <p:origin x="-1638" y="-84"/>
      </p:cViewPr>
      <p:guideLst>
        <p:guide orient="horz" pos="2160"/>
        <p:guide pos="2880"/>
      </p:guideLst>
    </p:cSldViewPr>
  </p:slideViewPr>
  <p:notesTextViewPr>
    <p:cViewPr>
      <p:scale>
        <a:sx n="1" d="1"/>
        <a:sy n="1" d="1"/>
      </p:scale>
      <p:origin x="0" y="0"/>
    </p:cViewPr>
  </p:notesTextViewPr>
  <p:notesViewPr>
    <p:cSldViewPr>
      <p:cViewPr varScale="1">
        <p:scale>
          <a:sx n="62" d="100"/>
          <a:sy n="62" d="100"/>
        </p:scale>
        <p:origin x="-2698"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C6FF5818-751A-45C6-B770-32786A9A12FB}" type="datetimeFigureOut">
              <a:rPr lang="en-US"/>
              <a:pPr>
                <a:defRPr/>
              </a:pPr>
              <a:t>5/2/2012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6BEAA62-BC53-48AF-9DBA-B0C250BDD4A9}"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p:spPr>
      </p:sp>
      <p:sp>
        <p:nvSpPr>
          <p:cNvPr id="276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2765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9AC4E96-09B2-47CD-AEA0-643C4B836C6C}" type="slidenum">
              <a:rPr lang="en-US"/>
              <a:pPr fontAlgn="base">
                <a:spcBef>
                  <a:spcPct val="0"/>
                </a:spcBef>
                <a:spcAft>
                  <a:spcPct val="0"/>
                </a:spcAft>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bwMode="auto">
          <a:noFill/>
          <a:ln>
            <a:solidFill>
              <a:srgbClr val="000000"/>
            </a:solidFill>
            <a:miter lim="800000"/>
            <a:headEnd/>
            <a:tailEnd/>
          </a:ln>
        </p:spPr>
      </p:sp>
      <p:sp>
        <p:nvSpPr>
          <p:cNvPr id="296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lnSpc>
                <a:spcPct val="80000"/>
              </a:lnSpc>
              <a:spcBef>
                <a:spcPct val="0"/>
              </a:spcBef>
            </a:pPr>
            <a:endParaRPr lang="en-US" sz="1000" dirty="0" smtClean="0"/>
          </a:p>
          <a:p>
            <a:pPr algn="l" eaLnBrk="1" hangingPunct="1">
              <a:lnSpc>
                <a:spcPct val="80000"/>
              </a:lnSpc>
              <a:spcBef>
                <a:spcPct val="0"/>
              </a:spcBef>
            </a:pPr>
            <a:r>
              <a:rPr lang="en-US" sz="1000" dirty="0" smtClean="0"/>
              <a:t>This presentation examines how the U.N. Programme Network Institutes – the PNI – can assist member States as they formulate ways to strengthen national crime prevention and criminal justice legislation, policies and practice in respect of emerging forms of crime.  </a:t>
            </a:r>
          </a:p>
          <a:p>
            <a:pPr algn="l" eaLnBrk="1" hangingPunct="1">
              <a:lnSpc>
                <a:spcPct val="80000"/>
              </a:lnSpc>
              <a:spcBef>
                <a:spcPct val="0"/>
              </a:spcBef>
            </a:pPr>
            <a:endParaRPr lang="fr-CA" sz="1000" dirty="0" smtClean="0"/>
          </a:p>
          <a:p>
            <a:pPr algn="l" eaLnBrk="1" hangingPunct="1">
              <a:lnSpc>
                <a:spcPct val="80000"/>
              </a:lnSpc>
              <a:spcBef>
                <a:spcPct val="0"/>
              </a:spcBef>
            </a:pPr>
            <a:r>
              <a:rPr lang="en-US" sz="1000" dirty="0" smtClean="0"/>
              <a:t>The Salvador Declaration (OPs 13-15, 39-42) recognizes</a:t>
            </a:r>
            <a:r>
              <a:rPr lang="en-US" sz="1000" baseline="0" dirty="0" smtClean="0"/>
              <a:t> </a:t>
            </a:r>
            <a:r>
              <a:rPr lang="en-US" sz="1000" dirty="0" smtClean="0"/>
              <a:t>the increasing</a:t>
            </a:r>
            <a:r>
              <a:rPr lang="en-US" sz="1000" baseline="0" dirty="0" smtClean="0"/>
              <a:t> </a:t>
            </a:r>
            <a:r>
              <a:rPr lang="en-US" sz="1000" dirty="0" smtClean="0"/>
              <a:t>risk that transnational organized crime and illicit networks are evolving in new and different ways and the need for</a:t>
            </a:r>
            <a:r>
              <a:rPr lang="en-US" sz="1000" baseline="0" dirty="0" smtClean="0"/>
              <a:t> </a:t>
            </a:r>
            <a:r>
              <a:rPr lang="en-US" sz="1000" dirty="0" smtClean="0"/>
              <a:t>Member States to cooperate and share information in order to address these evolving transnational criminal threats.  </a:t>
            </a:r>
          </a:p>
          <a:p>
            <a:pPr algn="l" eaLnBrk="1" hangingPunct="1">
              <a:lnSpc>
                <a:spcPct val="80000"/>
              </a:lnSpc>
              <a:spcBef>
                <a:spcPct val="0"/>
              </a:spcBef>
            </a:pPr>
            <a:endParaRPr lang="fr-CA" sz="1000" dirty="0" smtClean="0"/>
          </a:p>
          <a:p>
            <a:pPr algn="l" eaLnBrk="1" hangingPunct="1">
              <a:lnSpc>
                <a:spcPct val="80000"/>
              </a:lnSpc>
              <a:spcBef>
                <a:spcPct val="0"/>
              </a:spcBef>
            </a:pPr>
            <a:r>
              <a:rPr lang="en-US" sz="1000" dirty="0" smtClean="0"/>
              <a:t>Crimes come in traditional forms – fraud, theft and violent crimes affecting people or their property.  </a:t>
            </a:r>
          </a:p>
          <a:p>
            <a:pPr algn="l" eaLnBrk="1" hangingPunct="1">
              <a:lnSpc>
                <a:spcPct val="80000"/>
              </a:lnSpc>
              <a:spcBef>
                <a:spcPct val="0"/>
              </a:spcBef>
            </a:pPr>
            <a:endParaRPr lang="en-US" sz="1000" dirty="0" smtClean="0"/>
          </a:p>
          <a:p>
            <a:pPr algn="l" eaLnBrk="1" hangingPunct="1">
              <a:lnSpc>
                <a:spcPct val="80000"/>
              </a:lnSpc>
              <a:spcBef>
                <a:spcPct val="0"/>
              </a:spcBef>
            </a:pPr>
            <a:r>
              <a:rPr lang="en-US" sz="1000" dirty="0" smtClean="0"/>
              <a:t>The exponential growth in information and communications</a:t>
            </a:r>
            <a:r>
              <a:rPr lang="en-US" sz="1000" baseline="0" dirty="0" smtClean="0"/>
              <a:t> </a:t>
            </a:r>
            <a:r>
              <a:rPr lang="en-US" sz="1000" dirty="0" smtClean="0"/>
              <a:t>technologies, the increasing</a:t>
            </a:r>
            <a:r>
              <a:rPr lang="en-US" sz="1000" baseline="0" dirty="0" smtClean="0"/>
              <a:t> </a:t>
            </a:r>
            <a:r>
              <a:rPr lang="en-US" sz="1000" dirty="0" smtClean="0"/>
              <a:t>use</a:t>
            </a:r>
            <a:r>
              <a:rPr lang="en-US" sz="1000" baseline="0" dirty="0" smtClean="0"/>
              <a:t> </a:t>
            </a:r>
            <a:r>
              <a:rPr lang="en-US" sz="1000" dirty="0" smtClean="0"/>
              <a:t>of the Internet and the increasing globalization of legitimate commerce</a:t>
            </a:r>
            <a:r>
              <a:rPr lang="en-US" sz="1000" baseline="0" dirty="0" smtClean="0"/>
              <a:t> </a:t>
            </a:r>
            <a:r>
              <a:rPr lang="en-US" sz="1000" dirty="0" smtClean="0"/>
              <a:t>has impacted the nature of crime and its globalization.  </a:t>
            </a:r>
          </a:p>
          <a:p>
            <a:pPr algn="l" eaLnBrk="1" hangingPunct="1">
              <a:lnSpc>
                <a:spcPct val="80000"/>
              </a:lnSpc>
              <a:spcBef>
                <a:spcPct val="0"/>
              </a:spcBef>
            </a:pPr>
            <a:endParaRPr lang="en-US" sz="1000" dirty="0" smtClean="0"/>
          </a:p>
          <a:p>
            <a:pPr algn="l" eaLnBrk="1" hangingPunct="1">
              <a:lnSpc>
                <a:spcPct val="80000"/>
              </a:lnSpc>
              <a:spcBef>
                <a:spcPct val="0"/>
              </a:spcBef>
            </a:pPr>
            <a:r>
              <a:rPr lang="en-US" sz="1000" dirty="0" smtClean="0"/>
              <a:t>Some of these emerging forms of crime have a  significant impact</a:t>
            </a:r>
            <a:r>
              <a:rPr lang="en-US" sz="1000" baseline="0" dirty="0" smtClean="0"/>
              <a:t> </a:t>
            </a:r>
            <a:r>
              <a:rPr lang="en-US" sz="1000" dirty="0" smtClean="0"/>
              <a:t>on the environment. Other new and emerging crimes include economic fraud  and identity-related crime</a:t>
            </a:r>
            <a:r>
              <a:rPr lang="en-US" sz="1000" baseline="0" dirty="0" smtClean="0"/>
              <a:t> </a:t>
            </a:r>
            <a:r>
              <a:rPr lang="en-US" sz="1000" dirty="0" smtClean="0"/>
              <a:t>and</a:t>
            </a:r>
            <a:r>
              <a:rPr lang="en-US" sz="1000" baseline="0" dirty="0" smtClean="0"/>
              <a:t> </a:t>
            </a:r>
            <a:r>
              <a:rPr lang="en-US" sz="1000" dirty="0" smtClean="0"/>
              <a:t>their links</a:t>
            </a:r>
            <a:r>
              <a:rPr lang="en-US" sz="1000" baseline="0" dirty="0" smtClean="0"/>
              <a:t> </a:t>
            </a:r>
            <a:r>
              <a:rPr lang="en-US" sz="1000" dirty="0" smtClean="0"/>
              <a:t>to other criminal and, in some cases,</a:t>
            </a:r>
            <a:r>
              <a:rPr lang="en-US" sz="1000" baseline="0" dirty="0" smtClean="0"/>
              <a:t> </a:t>
            </a:r>
            <a:r>
              <a:rPr lang="en-US" sz="1000" dirty="0" smtClean="0"/>
              <a:t>terrorist</a:t>
            </a:r>
            <a:r>
              <a:rPr lang="en-US" sz="1000" baseline="0" dirty="0" smtClean="0"/>
              <a:t> </a:t>
            </a:r>
            <a:r>
              <a:rPr lang="en-US" sz="1000" dirty="0" smtClean="0"/>
              <a:t>activities. Cyber crime has been recognized as an emerging crime, and the Commission</a:t>
            </a:r>
            <a:r>
              <a:rPr lang="en-US" sz="1000" baseline="0" dirty="0" smtClean="0"/>
              <a:t> </a:t>
            </a:r>
            <a:r>
              <a:rPr lang="en-US" sz="1000" dirty="0" smtClean="0"/>
              <a:t>on</a:t>
            </a:r>
            <a:r>
              <a:rPr lang="en-US" sz="1000" baseline="0" dirty="0" smtClean="0"/>
              <a:t> </a:t>
            </a:r>
            <a:r>
              <a:rPr lang="en-US" sz="1000" dirty="0" smtClean="0"/>
              <a:t>Crime</a:t>
            </a:r>
            <a:r>
              <a:rPr lang="en-US" sz="1000" baseline="0" dirty="0" smtClean="0"/>
              <a:t> </a:t>
            </a:r>
            <a:r>
              <a:rPr lang="en-US" sz="1000" dirty="0" smtClean="0"/>
              <a:t>Prevention</a:t>
            </a:r>
            <a:r>
              <a:rPr lang="en-US" sz="1000" baseline="0" dirty="0" smtClean="0"/>
              <a:t> </a:t>
            </a:r>
            <a:r>
              <a:rPr lang="en-US" sz="1000" dirty="0" smtClean="0"/>
              <a:t>and Criminal Justice is convening an open-ended intergovernmental</a:t>
            </a:r>
            <a:r>
              <a:rPr lang="en-US" sz="1000" baseline="0" dirty="0" smtClean="0"/>
              <a:t> </a:t>
            </a:r>
            <a:r>
              <a:rPr lang="en-US" sz="1000" dirty="0" smtClean="0"/>
              <a:t>expert</a:t>
            </a:r>
            <a:r>
              <a:rPr lang="en-US" sz="1000" baseline="0" dirty="0" smtClean="0"/>
              <a:t> </a:t>
            </a:r>
            <a:r>
              <a:rPr lang="en-US" sz="1000" dirty="0" smtClean="0"/>
              <a:t>group</a:t>
            </a:r>
            <a:r>
              <a:rPr lang="en-US" sz="1000" baseline="0" dirty="0" smtClean="0"/>
              <a:t> </a:t>
            </a:r>
            <a:r>
              <a:rPr lang="en-US" sz="1000" dirty="0" smtClean="0"/>
              <a:t>to  conduct a</a:t>
            </a:r>
            <a:r>
              <a:rPr lang="en-US" sz="1000" baseline="0" dirty="0" smtClean="0"/>
              <a:t> c</a:t>
            </a:r>
            <a:r>
              <a:rPr lang="en-US" sz="1000" dirty="0" smtClean="0"/>
              <a:t>omprehensive</a:t>
            </a:r>
            <a:r>
              <a:rPr lang="en-US" sz="1000" baseline="0" dirty="0" smtClean="0"/>
              <a:t> st</a:t>
            </a:r>
            <a:r>
              <a:rPr lang="en-US" sz="1000" dirty="0" smtClean="0"/>
              <a:t>udy</a:t>
            </a:r>
            <a:r>
              <a:rPr lang="en-US" sz="1000" baseline="0" dirty="0" smtClean="0"/>
              <a:t> o</a:t>
            </a:r>
            <a:r>
              <a:rPr lang="en-US" sz="1000" dirty="0" smtClean="0"/>
              <a:t>f the problem of cybercrime.  </a:t>
            </a:r>
          </a:p>
          <a:p>
            <a:pPr algn="l" eaLnBrk="1" hangingPunct="1">
              <a:lnSpc>
                <a:spcPct val="80000"/>
              </a:lnSpc>
              <a:spcBef>
                <a:spcPct val="0"/>
              </a:spcBef>
            </a:pPr>
            <a:endParaRPr lang="en-US" sz="1000" dirty="0" smtClean="0"/>
          </a:p>
          <a:p>
            <a:pPr algn="l" eaLnBrk="1" hangingPunct="1">
              <a:lnSpc>
                <a:spcPct val="80000"/>
              </a:lnSpc>
              <a:spcBef>
                <a:spcPct val="0"/>
              </a:spcBef>
            </a:pPr>
            <a:r>
              <a:rPr lang="en-US" sz="1000" dirty="0" smtClean="0"/>
              <a:t>As we will see, the PNI have been working to address these and other issues. They have much to contribute as member</a:t>
            </a:r>
            <a:r>
              <a:rPr lang="en-US" sz="1000" baseline="0" dirty="0" smtClean="0"/>
              <a:t> </a:t>
            </a:r>
            <a:r>
              <a:rPr lang="en-US" sz="1000" dirty="0" smtClean="0"/>
              <a:t>States develop the needed legal responses to emerging crimes. We will review some of the steps member States will need to consider as they strive to strengthen their national crime prevention and criminal justice</a:t>
            </a:r>
            <a:r>
              <a:rPr lang="en-US" sz="1000" baseline="0" dirty="0" smtClean="0"/>
              <a:t> </a:t>
            </a:r>
            <a:r>
              <a:rPr lang="en-US" sz="1000" dirty="0" smtClean="0"/>
              <a:t>legislation, policies and practices</a:t>
            </a:r>
            <a:r>
              <a:rPr lang="en-US" sz="1000" baseline="0" dirty="0" smtClean="0"/>
              <a:t> </a:t>
            </a:r>
            <a:r>
              <a:rPr lang="en-US" sz="1000" dirty="0" smtClean="0"/>
              <a:t>in this area.  </a:t>
            </a:r>
          </a:p>
          <a:p>
            <a:pPr algn="l" eaLnBrk="1" hangingPunct="1">
              <a:lnSpc>
                <a:spcPct val="80000"/>
              </a:lnSpc>
              <a:spcBef>
                <a:spcPct val="0"/>
              </a:spcBef>
            </a:pPr>
            <a:endParaRPr lang="en-US" sz="1000" dirty="0" smtClean="0"/>
          </a:p>
        </p:txBody>
      </p:sp>
      <p:sp>
        <p:nvSpPr>
          <p:cNvPr id="2969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FAA2BFC-B5ED-4006-AD6C-BBA9CF503351}" type="slidenum">
              <a:rPr lang="en-US"/>
              <a:pPr fontAlgn="base">
                <a:spcBef>
                  <a:spcPct val="0"/>
                </a:spcBef>
                <a:spcAft>
                  <a:spcPct val="0"/>
                </a:spcAft>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bwMode="auto">
          <a:noFill/>
          <a:ln>
            <a:solidFill>
              <a:srgbClr val="000000"/>
            </a:solidFill>
            <a:miter lim="800000"/>
            <a:headEnd/>
            <a:tailEnd/>
          </a:ln>
        </p:spPr>
      </p:sp>
      <p:sp>
        <p:nvSpPr>
          <p:cNvPr id="317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fr-CA" b="1" i="1" dirty="0" smtClean="0"/>
              <a:t>Increasing risk of convergence</a:t>
            </a:r>
            <a:br>
              <a:rPr lang="fr-CA" b="1" i="1" dirty="0" smtClean="0"/>
            </a:br>
            <a:endParaRPr lang="en-US" b="1" i="1" dirty="0" smtClean="0"/>
          </a:p>
          <a:p>
            <a:pPr eaLnBrk="1" hangingPunct="1">
              <a:spcBef>
                <a:spcPct val="0"/>
              </a:spcBef>
              <a:buFontTx/>
              <a:buChar char="•"/>
            </a:pPr>
            <a:r>
              <a:rPr lang="en-US" dirty="0" smtClean="0"/>
              <a:t>As UNODC has recognized in its global, regional and thematic threat assessments, transnational organized criminal groups continue to undermine the rule of law and further corruption in many parts of the world. </a:t>
            </a:r>
          </a:p>
          <a:p>
            <a:pPr eaLnBrk="1" hangingPunct="1">
              <a:spcBef>
                <a:spcPct val="0"/>
              </a:spcBef>
              <a:buFontTx/>
              <a:buChar char="•"/>
            </a:pPr>
            <a:endParaRPr lang="en-US" dirty="0" smtClean="0"/>
          </a:p>
          <a:p>
            <a:pPr eaLnBrk="1" hangingPunct="1">
              <a:spcBef>
                <a:spcPct val="0"/>
              </a:spcBef>
              <a:buFontTx/>
              <a:buChar char="•"/>
            </a:pPr>
            <a:r>
              <a:rPr lang="en-US" dirty="0" smtClean="0"/>
              <a:t> According to the UNODC 2010 global report, organized criminal groups impact or operate beyond borders and have expanded the range of illicit activities in which they participate.  As we work to assess the nature and extent of transnational organized crime activities like trafficking in persons, smuggling of migrants and drug and firearms trafficking, we must also consider how these criminal activities further</a:t>
            </a:r>
            <a:r>
              <a:rPr lang="en-US" baseline="0" dirty="0" smtClean="0"/>
              <a:t> </a:t>
            </a:r>
            <a:r>
              <a:rPr lang="en-US" dirty="0" smtClean="0"/>
              <a:t>other criminal purposes like money laundering, environmental crimes or the commission of terrorist activities. How do organized crime activities and illicit networks converge and how do Member States organize themselves to respond to these threats?</a:t>
            </a:r>
          </a:p>
          <a:p>
            <a:pPr eaLnBrk="1" hangingPunct="1">
              <a:spcBef>
                <a:spcPct val="0"/>
              </a:spcBef>
            </a:pPr>
            <a:endParaRPr lang="en-US" dirty="0" smtClean="0"/>
          </a:p>
          <a:p>
            <a:pPr eaLnBrk="1" hangingPunct="1">
              <a:spcBef>
                <a:spcPct val="0"/>
              </a:spcBef>
              <a:buFontTx/>
              <a:buChar char="•"/>
            </a:pPr>
            <a:r>
              <a:rPr lang="en-US" dirty="0" smtClean="0"/>
              <a:t> The PNI contributes to the study and research of trends in transnational organized crime. For example, the International Scientific and Professional Advisory Council (ISPAC) has examined the impact of organized crime activities in the context of the illegal trade in cultural properties, particularly art and antiquities (at its annual conference in Courmayeur, Italy in 2008), and the convergence of international crime and terrorism in 2002 and published reports on these conferences.  </a:t>
            </a:r>
          </a:p>
          <a:p>
            <a:pPr eaLnBrk="1" hangingPunct="1">
              <a:spcBef>
                <a:spcPct val="0"/>
              </a:spcBef>
            </a:pPr>
            <a:endParaRPr lang="en-US" dirty="0" smtClean="0"/>
          </a:p>
          <a:p>
            <a:pPr eaLnBrk="1" hangingPunct="1">
              <a:spcBef>
                <a:spcPct val="0"/>
              </a:spcBef>
            </a:pPr>
            <a:r>
              <a:rPr lang="en-AU" dirty="0" smtClean="0"/>
              <a:t>The Australian Institute of Criminology is doing research that addresses cybercrime threats, including the intersection between corruption and cybercrime and the threat posed by cloud computing and the virtual world. </a:t>
            </a:r>
            <a:r>
              <a:rPr lang="en-US" dirty="0" smtClean="0"/>
              <a:t>UNICRI’s Programme on Counterfeiting maps the involvement of organised crime in counterfeiting, conducts</a:t>
            </a:r>
            <a:r>
              <a:rPr lang="en-US" baseline="0" dirty="0" smtClean="0"/>
              <a:t> </a:t>
            </a:r>
            <a:r>
              <a:rPr lang="en-US" dirty="0" smtClean="0"/>
              <a:t>research</a:t>
            </a:r>
            <a:r>
              <a:rPr lang="en-US" baseline="0" dirty="0" smtClean="0"/>
              <a:t> </a:t>
            </a:r>
            <a:r>
              <a:rPr lang="en-US" dirty="0" smtClean="0"/>
              <a:t>on the counterfeiting of medicine and identifies risks for consumers. </a:t>
            </a:r>
          </a:p>
          <a:p>
            <a:pPr eaLnBrk="1" hangingPunct="1">
              <a:spcBef>
                <a:spcPct val="0"/>
              </a:spcBef>
            </a:pPr>
            <a:endParaRPr lang="fr-CA" dirty="0" smtClean="0"/>
          </a:p>
          <a:p>
            <a:pPr eaLnBrk="1" hangingPunct="1">
              <a:spcBef>
                <a:spcPct val="0"/>
              </a:spcBef>
            </a:pPr>
            <a:r>
              <a:rPr lang="fr-CA" b="1" dirty="0" smtClean="0"/>
              <a:t>The Need for international Cooperation</a:t>
            </a:r>
            <a:endParaRPr lang="en-US" b="1" dirty="0" smtClean="0"/>
          </a:p>
          <a:p>
            <a:pPr eaLnBrk="1" hangingPunct="1">
              <a:spcBef>
                <a:spcPct val="0"/>
              </a:spcBef>
            </a:pPr>
            <a:endParaRPr lang="en-US" dirty="0" smtClean="0"/>
          </a:p>
          <a:p>
            <a:pPr eaLnBrk="1" hangingPunct="1">
              <a:spcBef>
                <a:spcPct val="0"/>
              </a:spcBef>
              <a:buFontTx/>
              <a:buNone/>
            </a:pPr>
            <a:r>
              <a:rPr lang="en-CA" dirty="0" smtClean="0"/>
              <a:t>The Salvador Declaration reiterated the need for international cooperation to address transnational crimes.  The PNI work with Member</a:t>
            </a:r>
            <a:r>
              <a:rPr lang="en-CA" baseline="0" dirty="0" smtClean="0"/>
              <a:t> </a:t>
            </a:r>
            <a:r>
              <a:rPr lang="en-CA" dirty="0" smtClean="0"/>
              <a:t>States to enhance their capacity in this area.</a:t>
            </a:r>
            <a:r>
              <a:rPr lang="en-CA" baseline="0" dirty="0" smtClean="0"/>
              <a:t> </a:t>
            </a:r>
            <a:r>
              <a:rPr lang="en-CA" dirty="0" smtClean="0"/>
              <a:t>For example,</a:t>
            </a:r>
            <a:r>
              <a:rPr lang="en-CA" baseline="0" dirty="0" smtClean="0"/>
              <a:t> </a:t>
            </a:r>
            <a:r>
              <a:rPr lang="en-CA" dirty="0" smtClean="0"/>
              <a:t>the Institute of Security Studies’ International Crime in Africa Programme provides specialised training aimed at capacity building and technical assistance on issues of international crime, counter-terrorism and transnational threats.  Requesting states in Africa (Botswana, Kenya, South Africa, Tanzania &amp; Uganda) have sought to enhance the domestic capacity of their prosecutors, judges, lawyers and investigators to respond to such crimes.  </a:t>
            </a:r>
          </a:p>
          <a:p>
            <a:pPr eaLnBrk="1" hangingPunct="1">
              <a:spcBef>
                <a:spcPct val="0"/>
              </a:spcBef>
              <a:buFontTx/>
              <a:buChar char="-"/>
            </a:pPr>
            <a:endParaRPr lang="en-CA" dirty="0" smtClean="0"/>
          </a:p>
          <a:p>
            <a:pPr eaLnBrk="1" hangingPunct="1">
              <a:spcBef>
                <a:spcPct val="0"/>
              </a:spcBef>
              <a:buFontTx/>
              <a:buNone/>
            </a:pPr>
            <a:r>
              <a:rPr lang="en-CA" dirty="0" smtClean="0"/>
              <a:t>This complements efforts by UNODC in its Counter-Terrorism Capacity Building </a:t>
            </a:r>
            <a:r>
              <a:rPr lang="en-US" dirty="0" smtClean="0"/>
              <a:t>work. Recognizing the growing links between crimes such as organized crime, drugs, trafficking of illicit goods and terrorism, UNODC’s Terrorism Prevention Branch (TPB) focuses particularly on those criminal justice officials involved in the investigation, prosecution and adjudication of terrorism cases. The TPB works towards strengthening their capacity to implement counter-terrorism legislation in accordance with international standards and obligations as defined by the relevant conventions and protocols, General Assembly and Security Council's resolutions. UNODC/TPB has extended its reach to executive</a:t>
            </a:r>
            <a:r>
              <a:rPr lang="en-US" baseline="0" dirty="0" smtClean="0"/>
              <a:t> </a:t>
            </a:r>
            <a:r>
              <a:rPr lang="en-US" dirty="0" smtClean="0"/>
              <a:t>officials and legislators whose support is necessary</a:t>
            </a:r>
            <a:r>
              <a:rPr lang="en-US" baseline="0" dirty="0" smtClean="0"/>
              <a:t> </a:t>
            </a:r>
            <a:r>
              <a:rPr lang="en-US" dirty="0" smtClean="0"/>
              <a:t>to ensure the ratification of international legal instruments against terrorism and the enactment of implementing legislation. Focused training initiatives on technical issues related to these thematic fields are supported by technical publications and tools. UNODC/TPB also offers assistance for the ratification and legislative incorporation of the international legal instruments as well as facilitating regional networking, joint training, and confidence building initiatives.   </a:t>
            </a:r>
            <a:endParaRPr lang="en-CA" dirty="0" smtClean="0">
              <a:solidFill>
                <a:srgbClr val="FF0000"/>
              </a:solidFill>
            </a:endParaRPr>
          </a:p>
          <a:p>
            <a:pPr eaLnBrk="1" hangingPunct="1">
              <a:spcBef>
                <a:spcPct val="0"/>
              </a:spcBef>
            </a:pPr>
            <a:endParaRPr lang="en-US" dirty="0" smtClean="0"/>
          </a:p>
          <a:p>
            <a:pPr eaLnBrk="1" hangingPunct="1">
              <a:spcBef>
                <a:spcPct val="0"/>
              </a:spcBef>
            </a:pPr>
            <a:r>
              <a:rPr lang="en-US" dirty="0" smtClean="0"/>
              <a:t>The Korean Institute of Criminology and the UNODC Regional Centre for East Asia and Pacific are working jointly to establish a regional framework to address transnational organized crime.</a:t>
            </a:r>
            <a:r>
              <a:rPr lang="en-US" baseline="0" dirty="0" smtClean="0"/>
              <a:t> </a:t>
            </a:r>
            <a:r>
              <a:rPr lang="en-US" dirty="0" smtClean="0"/>
              <a:t>AsiaJust’s focus is to enable Member</a:t>
            </a:r>
            <a:r>
              <a:rPr lang="en-US" baseline="0" dirty="0" smtClean="0"/>
              <a:t> </a:t>
            </a:r>
            <a:r>
              <a:rPr lang="en-US" dirty="0" smtClean="0"/>
              <a:t>States to ratify international conventions and instruments relating to drugs, crime and terrorism and to develop the domestic legislative and regulatory frameworks to establish a criminal justice system that is able to address the needs of vulnerable groups and to improve transnational cooperation on criminal justice matters.</a:t>
            </a:r>
          </a:p>
          <a:p>
            <a:pPr eaLnBrk="1" hangingPunct="1">
              <a:spcBef>
                <a:spcPct val="0"/>
              </a:spcBef>
            </a:pPr>
            <a:r>
              <a:rPr lang="en-US" b="1" dirty="0" smtClean="0"/>
              <a:t> </a:t>
            </a:r>
            <a:endParaRPr lang="en-US" dirty="0" smtClean="0"/>
          </a:p>
          <a:p>
            <a:pPr eaLnBrk="1" hangingPunct="1">
              <a:spcBef>
                <a:spcPct val="0"/>
              </a:spcBef>
            </a:pPr>
            <a:r>
              <a:rPr lang="en-US" dirty="0" smtClean="0"/>
              <a:t>AsiaJust has facilitated the </a:t>
            </a:r>
            <a:r>
              <a:rPr lang="en-US" i="1" dirty="0" smtClean="0"/>
              <a:t>Korea-ASEAN High Level Prosecutors Meetings</a:t>
            </a:r>
            <a:r>
              <a:rPr lang="en-US" dirty="0" smtClean="0"/>
              <a:t> (2010) and the </a:t>
            </a:r>
            <a:r>
              <a:rPr lang="en-US" i="1" dirty="0" smtClean="0"/>
              <a:t>Asia &amp; Pacific Regional Workshop on Cybercrime </a:t>
            </a:r>
            <a:r>
              <a:rPr lang="en-US" dirty="0" smtClean="0"/>
              <a:t>(2011) jointly organized by KIC and UNODC to enable cybercrime experts and prosecutors to exchange practical perspectives on cybercrime.  A </a:t>
            </a:r>
            <a:r>
              <a:rPr lang="en-US" i="1" dirty="0" smtClean="0"/>
              <a:t>Prosecutors' Exchange Programme</a:t>
            </a:r>
            <a:r>
              <a:rPr lang="en-US" dirty="0" smtClean="0"/>
              <a:t> between Korea and ASEAN Member States is currently being established and in 2011, </a:t>
            </a:r>
            <a:r>
              <a:rPr lang="en-US" i="1" dirty="0" smtClean="0"/>
              <a:t>A Comparative Study on the Prosecutorial Systems of ASEAN Member</a:t>
            </a:r>
            <a:r>
              <a:rPr lang="en-US" i="1" baseline="0" dirty="0" smtClean="0"/>
              <a:t> </a:t>
            </a:r>
            <a:r>
              <a:rPr lang="en-US" i="1" dirty="0" smtClean="0"/>
              <a:t>States </a:t>
            </a:r>
            <a:r>
              <a:rPr lang="en-US" i="0" dirty="0" smtClean="0"/>
              <a:t>was</a:t>
            </a:r>
            <a:r>
              <a:rPr lang="en-US" i="1" dirty="0" smtClean="0"/>
              <a:t> </a:t>
            </a:r>
            <a:r>
              <a:rPr lang="en-US" dirty="0" smtClean="0"/>
              <a:t>published. </a:t>
            </a:r>
          </a:p>
          <a:p>
            <a:pPr eaLnBrk="1" hangingPunct="1">
              <a:spcBef>
                <a:spcPct val="0"/>
              </a:spcBef>
            </a:pPr>
            <a:r>
              <a:rPr lang="en-US" b="1" dirty="0" smtClean="0"/>
              <a:t> </a:t>
            </a:r>
          </a:p>
        </p:txBody>
      </p:sp>
      <p:sp>
        <p:nvSpPr>
          <p:cNvPr id="3174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1932D39-265D-4008-956D-2BA057F72560}" type="slidenum">
              <a:rPr lang="en-US"/>
              <a:pPr fontAlgn="base">
                <a:spcBef>
                  <a:spcPct val="0"/>
                </a:spcBef>
                <a:spcAft>
                  <a:spcPct val="0"/>
                </a:spcAft>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lnSpcReduction="20000"/>
          </a:bodyPr>
          <a:lstStyle/>
          <a:p>
            <a:pPr eaLnBrk="1" fontAlgn="auto" hangingPunct="1">
              <a:spcBef>
                <a:spcPts val="0"/>
              </a:spcBef>
              <a:spcAft>
                <a:spcPts val="0"/>
              </a:spcAft>
              <a:defRPr/>
            </a:pPr>
            <a:endParaRPr lang="fr-CA" b="1" i="1" dirty="0" smtClean="0"/>
          </a:p>
          <a:p>
            <a:pPr eaLnBrk="1" fontAlgn="auto" hangingPunct="1">
              <a:spcBef>
                <a:spcPts val="0"/>
              </a:spcBef>
              <a:spcAft>
                <a:spcPts val="0"/>
              </a:spcAft>
              <a:defRPr/>
            </a:pPr>
            <a:r>
              <a:rPr lang="en-US" dirty="0" smtClean="0"/>
              <a:t>Increasingly we recognize the impact crime has on the environment. UNICRI is researching the nature and extent of the illicit trafficking and dumping of toxic and e-waste. The exploitation of natural resources is linked to conflicts in many parts of the world and the commission of serious international crimes like crimes against humanity and war crimes.  </a:t>
            </a:r>
          </a:p>
          <a:p>
            <a:pPr eaLnBrk="1" fontAlgn="auto" hangingPunct="1">
              <a:spcBef>
                <a:spcPts val="0"/>
              </a:spcBef>
              <a:spcAft>
                <a:spcPts val="0"/>
              </a:spcAft>
              <a:defRPr/>
            </a:pPr>
            <a:endParaRPr lang="fr-CA" dirty="0" smtClean="0"/>
          </a:p>
          <a:p>
            <a:pPr eaLnBrk="1" fontAlgn="auto" hangingPunct="1">
              <a:spcBef>
                <a:spcPts val="0"/>
              </a:spcBef>
              <a:spcAft>
                <a:spcPts val="0"/>
              </a:spcAft>
              <a:defRPr/>
            </a:pPr>
            <a:r>
              <a:rPr lang="en-US" dirty="0" smtClean="0"/>
              <a:t>Environmental crime is often perceived as “victimless” crimes.  Some environmental crimes (the illegal dumping of chemicals into water resources) do not always produce an immediate consequence. The harm may be diffused or go undetected for a lengthy period of time. The victims are not always aware of the fact that they have been victimized or know who has victimized them.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As well, many environmental disruptions are legal and take place with the consent of society, particularly where the environmental degradation provides much needed employment.  Little attention has been paid to this type of victimization.  The International Centre fro Criminal Law and Criminal Justice Policy has developed a research paper that contributes to this debate and maps out issues relating to victims of environmental crime and identifies topics for further study</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What can we do?  States have begun to work together in practical ways to address crimes that may impact the environment.  UNICRI – the  United Nations Interregional Crime and Justice Research Institute, is working with the European Union to establish CBRN Centers of Excellence.  They are identifying national focal points in partner countries, developing regional centres to share best practices amongst Member States in the Network and to identify, collect and deploy resources efficiently in addressing the threat of chemical, biological, radiological and nuclear materials and weapons</a:t>
            </a:r>
            <a:r>
              <a:rPr lang="en-US" b="0" u="none" dirty="0" smtClean="0">
                <a:solidFill>
                  <a:schemeClr val="tx1"/>
                </a:solidFill>
              </a:rPr>
              <a:t>. </a:t>
            </a:r>
            <a:r>
              <a:rPr lang="en-US" sz="1200" b="0" u="none" kern="1200" dirty="0" smtClean="0">
                <a:solidFill>
                  <a:schemeClr val="tx1"/>
                </a:solidFill>
                <a:latin typeface="+mn-lt"/>
                <a:ea typeface="+mn-ea"/>
                <a:cs typeface="+mn-cs"/>
              </a:rPr>
              <a:t>CBRN proliferation, theft, sabotage and illicit trafficking are all areas of serious concern. As well,</a:t>
            </a:r>
            <a:r>
              <a:rPr lang="en-US" sz="1200" b="0" u="none" kern="1200" baseline="0" dirty="0" smtClean="0">
                <a:solidFill>
                  <a:schemeClr val="tx1"/>
                </a:solidFill>
                <a:latin typeface="+mn-lt"/>
                <a:ea typeface="+mn-ea"/>
                <a:cs typeface="+mn-cs"/>
              </a:rPr>
              <a:t> CBRN accidents can pose t</a:t>
            </a:r>
            <a:r>
              <a:rPr lang="en-US" sz="1200" b="0" u="none" kern="1200" dirty="0" smtClean="0">
                <a:solidFill>
                  <a:schemeClr val="tx1"/>
                </a:solidFill>
                <a:latin typeface="+mn-lt"/>
                <a:ea typeface="+mn-ea"/>
                <a:cs typeface="+mn-cs"/>
              </a:rPr>
              <a:t>hreats such as natural and industrial catastrophes, incorrect waste management and transportation accidents</a:t>
            </a:r>
            <a:r>
              <a:rPr lang="en-US" sz="1200" kern="1200" dirty="0" smtClean="0">
                <a:solidFill>
                  <a:schemeClr val="tx1"/>
                </a:solidFill>
                <a:latin typeface="+mn-lt"/>
                <a:ea typeface="+mn-ea"/>
                <a:cs typeface="+mn-cs"/>
              </a:rPr>
              <a:t>. T</a:t>
            </a:r>
            <a:r>
              <a:rPr lang="en-US" dirty="0" smtClean="0"/>
              <a:t>he initiative aims to develop CBRN guidelines for improving National CBRN Policies and to carry out specific projects that address these threats.</a:t>
            </a:r>
            <a:r>
              <a:rPr lang="en-US" sz="1200" kern="1200" dirty="0" smtClean="0">
                <a:solidFill>
                  <a:schemeClr val="tx1"/>
                </a:solidFill>
                <a:latin typeface="+mn-lt"/>
                <a:ea typeface="+mn-ea"/>
                <a:cs typeface="+mn-cs"/>
              </a:rPr>
              <a:t> </a:t>
            </a:r>
          </a:p>
          <a:p>
            <a:pPr eaLnBrk="1" fontAlgn="auto" hangingPunct="1">
              <a:spcBef>
                <a:spcPts val="0"/>
              </a:spcBef>
              <a:spcAft>
                <a:spcPts val="0"/>
              </a:spcAft>
              <a:defRPr/>
            </a:pPr>
            <a:endParaRPr lang="en-US" sz="1200" kern="1200" dirty="0" smtClean="0">
              <a:solidFill>
                <a:schemeClr val="tx1"/>
              </a:solidFill>
              <a:latin typeface="+mn-lt"/>
              <a:ea typeface="+mn-ea"/>
              <a:cs typeface="+mn-cs"/>
            </a:endParaRPr>
          </a:p>
          <a:p>
            <a:pPr lvl="0" eaLnBrk="1" fontAlgn="auto" hangingPunct="1">
              <a:spcBef>
                <a:spcPts val="0"/>
              </a:spcBef>
              <a:spcAft>
                <a:spcPts val="0"/>
              </a:spcAft>
              <a:defRPr/>
            </a:pPr>
            <a:r>
              <a:rPr lang="en-US" sz="1200" b="0" i="0" u="none" kern="1200" dirty="0" smtClean="0">
                <a:solidFill>
                  <a:schemeClr val="tx1"/>
                </a:solidFill>
                <a:latin typeface="+mn-lt"/>
                <a:ea typeface="+mn-ea"/>
                <a:cs typeface="+mn-cs"/>
              </a:rPr>
              <a:t>Note:  The countries and regions of focus are: “African Atlantic Façade; Middle East; North Africa; South East Asia; South 	East Europe, the Caucasus, Ukraine and Moldova; Central Asia; Sub-Saharan Africa and Gulf Cooperation Council”. </a:t>
            </a:r>
            <a:r>
              <a:rPr lang="en-US" sz="1200" b="0" kern="1200" dirty="0" smtClean="0">
                <a:solidFill>
                  <a:schemeClr val="tx1"/>
                </a:solidFill>
                <a:latin typeface="+mn-lt"/>
                <a:ea typeface="+mn-ea"/>
                <a:cs typeface="+mn-cs"/>
              </a:rPr>
              <a:t/>
            </a:r>
            <a:br>
              <a:rPr lang="en-US" sz="1200" b="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
            </a:r>
            <a:br>
              <a:rPr lang="en-US" sz="1200" kern="1200" dirty="0" smtClean="0">
                <a:solidFill>
                  <a:schemeClr val="tx1"/>
                </a:solidFill>
                <a:latin typeface="+mn-lt"/>
                <a:ea typeface="+mn-ea"/>
                <a:cs typeface="+mn-cs"/>
              </a:rPr>
            </a:br>
            <a:r>
              <a:rPr lang="fr-CA" dirty="0" smtClean="0"/>
              <a:t>Salvador Declaration, OP 14: </a:t>
            </a:r>
            <a:br>
              <a:rPr lang="fr-CA" dirty="0" smtClean="0"/>
            </a:br>
            <a:endParaRPr lang="fr-CA" dirty="0" smtClean="0"/>
          </a:p>
          <a:p>
            <a:pPr eaLnBrk="1" fontAlgn="auto" hangingPunct="1">
              <a:spcBef>
                <a:spcPts val="0"/>
              </a:spcBef>
              <a:spcAft>
                <a:spcPts val="0"/>
              </a:spcAft>
              <a:defRPr/>
            </a:pPr>
            <a:r>
              <a:rPr lang="en-US" dirty="0" smtClean="0"/>
              <a:t>14.	We acknowledge the challenge posed by emerging forms of crime that have a</a:t>
            </a:r>
            <a:r>
              <a:rPr lang="en-US" baseline="0" dirty="0" smtClean="0"/>
              <a:t> </a:t>
            </a:r>
            <a:r>
              <a:rPr lang="en-US" dirty="0" smtClean="0"/>
              <a:t>significant impact on the environment. We encourage Member States to strengthen their national crime prevention and criminal justice legislation, policies and practices in this area. We invite Member  States to enhance</a:t>
            </a:r>
            <a:r>
              <a:rPr lang="en-US" baseline="0" dirty="0" smtClean="0"/>
              <a:t> </a:t>
            </a:r>
            <a:r>
              <a:rPr lang="en-US" dirty="0" smtClean="0"/>
              <a:t>international cooperation, technical assistance and the sharing of best practices in this area. We invite the Commission on   Crime Prevention and Criminal Justice, in coordination with the relevant United Nations bodies,</a:t>
            </a:r>
            <a:r>
              <a:rPr lang="en-US" baseline="0" dirty="0" smtClean="0"/>
              <a:t> </a:t>
            </a:r>
            <a:r>
              <a:rPr lang="en-US" dirty="0" smtClean="0"/>
              <a:t>to study</a:t>
            </a:r>
            <a:r>
              <a:rPr lang="en-US" baseline="0" dirty="0" smtClean="0"/>
              <a:t> </a:t>
            </a:r>
            <a:r>
              <a:rPr lang="en-US" dirty="0" smtClean="0"/>
              <a:t>the nature</a:t>
            </a:r>
            <a:r>
              <a:rPr lang="en-US" baseline="0" dirty="0" smtClean="0"/>
              <a:t> </a:t>
            </a:r>
            <a:r>
              <a:rPr lang="en-US" dirty="0" smtClean="0"/>
              <a:t>of the challenge</a:t>
            </a:r>
            <a:r>
              <a:rPr lang="en-US" baseline="0" dirty="0" smtClean="0"/>
              <a:t> </a:t>
            </a:r>
            <a:r>
              <a:rPr lang="en-US" dirty="0" smtClean="0"/>
              <a:t>and ways</a:t>
            </a:r>
            <a:r>
              <a:rPr lang="en-US" baseline="0" dirty="0" smtClean="0"/>
              <a:t> </a:t>
            </a:r>
            <a:r>
              <a:rPr lang="en-US" dirty="0" smtClean="0"/>
              <a:t>to  deal with it effectively.</a:t>
            </a:r>
            <a:endParaRPr lang="fr-CA" dirty="0" smtClean="0"/>
          </a:p>
          <a:p>
            <a:pPr eaLnBrk="1" fontAlgn="auto" hangingPunct="1">
              <a:spcBef>
                <a:spcPts val="0"/>
              </a:spcBef>
              <a:spcAft>
                <a:spcPts val="0"/>
              </a:spcAft>
              <a:defRPr/>
            </a:pPr>
            <a:endParaRPr lang="en-US" dirty="0"/>
          </a:p>
        </p:txBody>
      </p:sp>
      <p:sp>
        <p:nvSpPr>
          <p:cNvPr id="337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7C7BCF3-75D3-4E27-A87E-644B38BDC8D8}" type="slidenum">
              <a:rPr lang="en-US"/>
              <a:pPr fontAlgn="base">
                <a:spcBef>
                  <a:spcPct val="0"/>
                </a:spcBef>
                <a:spcAft>
                  <a:spcPct val="0"/>
                </a:spcAft>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CA" dirty="0" smtClean="0"/>
          </a:p>
          <a:p>
            <a:pPr eaLnBrk="1" hangingPunct="1">
              <a:spcBef>
                <a:spcPct val="0"/>
              </a:spcBef>
            </a:pPr>
            <a:r>
              <a:rPr lang="fr-CA" dirty="0" smtClean="0"/>
              <a:t>In the Salvador Declaration, states recognize the </a:t>
            </a:r>
            <a:r>
              <a:rPr lang="en-US" dirty="0" smtClean="0"/>
              <a:t>challenge posed by economic fraud and identity-related crime and</a:t>
            </a:r>
            <a:r>
              <a:rPr lang="en-US" baseline="0" dirty="0" smtClean="0"/>
              <a:t> </a:t>
            </a:r>
            <a:r>
              <a:rPr lang="en-US" dirty="0" smtClean="0"/>
              <a:t>their links to other criminal  and, in some cases,</a:t>
            </a:r>
            <a:r>
              <a:rPr lang="en-US" baseline="0" dirty="0" smtClean="0"/>
              <a:t> </a:t>
            </a:r>
            <a:r>
              <a:rPr lang="en-US" dirty="0" smtClean="0"/>
              <a:t>terrorist activities. Member</a:t>
            </a:r>
            <a:r>
              <a:rPr lang="en-US" baseline="0" dirty="0" smtClean="0"/>
              <a:t> </a:t>
            </a:r>
            <a:r>
              <a:rPr lang="en-US" dirty="0" smtClean="0"/>
              <a:t>States were invited to take appropriate legal measures</a:t>
            </a:r>
            <a:r>
              <a:rPr lang="en-US" baseline="0" dirty="0" smtClean="0"/>
              <a:t> </a:t>
            </a:r>
            <a:r>
              <a:rPr lang="en-US" dirty="0" smtClean="0"/>
              <a:t>to prevent, prosecute and punish economic fraud and identity-related crime, to support UNODC work in this area and to exchange</a:t>
            </a:r>
            <a:r>
              <a:rPr lang="en-US" baseline="0" dirty="0" smtClean="0"/>
              <a:t> </a:t>
            </a:r>
            <a:r>
              <a:rPr lang="en-US" dirty="0" smtClean="0"/>
              <a:t>relevant information and best practices.</a:t>
            </a:r>
          </a:p>
          <a:p>
            <a:pPr eaLnBrk="1" hangingPunct="1">
              <a:spcBef>
                <a:spcPct val="0"/>
              </a:spcBef>
            </a:pPr>
            <a:endParaRPr lang="en-US" dirty="0" smtClean="0"/>
          </a:p>
          <a:p>
            <a:pPr eaLnBrk="1" hangingPunct="1">
              <a:spcBef>
                <a:spcPct val="0"/>
              </a:spcBef>
            </a:pPr>
            <a:r>
              <a:rPr lang="en-US" dirty="0" smtClean="0"/>
              <a:t>UNODC and the UN Expert Group on Economic Fraud and Identity Related Crime have devoted considerable resources to identifying how economic fraud and identity related crime arises, what Member States can do to prevent and prosecute economic fraud and identity related crime and to assist Member States to work together to tackle these issues.</a:t>
            </a:r>
          </a:p>
          <a:p>
            <a:pPr eaLnBrk="1" hangingPunct="1">
              <a:spcBef>
                <a:spcPct val="0"/>
              </a:spcBef>
            </a:pPr>
            <a:r>
              <a:rPr lang="en-GB" dirty="0" smtClean="0"/>
              <a:t> </a:t>
            </a:r>
            <a:endParaRPr lang="en-US" dirty="0" smtClean="0"/>
          </a:p>
          <a:p>
            <a:pPr eaLnBrk="1" hangingPunct="1">
              <a:spcBef>
                <a:spcPct val="0"/>
              </a:spcBef>
            </a:pPr>
            <a:r>
              <a:rPr lang="en-US" dirty="0" smtClean="0"/>
              <a:t>ISPAC held an international conference on the evolving nature of identity-related crime and published a volume of proceedings in 2008. The Australian Institute of Criminology has conducted research, for example, on the impact of the global financial crisis </a:t>
            </a:r>
            <a:r>
              <a:rPr lang="en-AU" dirty="0" smtClean="0"/>
              <a:t>on fraud.</a:t>
            </a:r>
          </a:p>
          <a:p>
            <a:pPr eaLnBrk="1" hangingPunct="1">
              <a:spcBef>
                <a:spcPct val="0"/>
              </a:spcBef>
            </a:pPr>
            <a:endParaRPr lang="en-AU" dirty="0" smtClean="0"/>
          </a:p>
          <a:p>
            <a:pPr eaLnBrk="1" hangingPunct="1">
              <a:spcBef>
                <a:spcPct val="0"/>
              </a:spcBef>
            </a:pPr>
            <a:r>
              <a:rPr lang="en-AU" dirty="0" smtClean="0"/>
              <a:t>With respect to prevention and prosecution, the </a:t>
            </a:r>
            <a:r>
              <a:rPr lang="en-US" dirty="0" smtClean="0"/>
              <a:t>International Centre for Criminal Law Reform and Criminal Justice Policy has supported the work of the UN Expert Group on victims issues and developed a manual to assist domestic law enforcement, prosecutors and policy-makers to respond effectively to victims of identity related crime, with a view to reducing the impact and incidence of such crime. The manual includes seven modules and several printable appendices for use by police officers and investigators in their daily operations. While directed to Canadian law enforcement and prosecution authorities, it may provide a useful template for other states dealing with victims of identity related crime. </a:t>
            </a:r>
          </a:p>
          <a:p>
            <a:pPr eaLnBrk="1" hangingPunct="1">
              <a:spcBef>
                <a:spcPct val="0"/>
              </a:spcBef>
            </a:pPr>
            <a:endParaRPr lang="en-US" dirty="0" smtClean="0"/>
          </a:p>
          <a:p>
            <a:pPr eaLnBrk="1" hangingPunct="1">
              <a:spcBef>
                <a:spcPct val="0"/>
              </a:spcBef>
            </a:pPr>
            <a:r>
              <a:rPr lang="en-US" dirty="0" smtClean="0"/>
              <a:t>	</a:t>
            </a:r>
          </a:p>
        </p:txBody>
      </p:sp>
      <p:sp>
        <p:nvSpPr>
          <p:cNvPr id="3584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DFBE862-3C71-4D7E-926E-BB27F52E7663}" type="slidenum">
              <a:rPr lang="en-US"/>
              <a:pPr fontAlgn="base">
                <a:spcBef>
                  <a:spcPct val="0"/>
                </a:spcBef>
                <a:spcAft>
                  <a:spcPct val="0"/>
                </a:spcAft>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bwMode="auto">
          <a:noFill/>
          <a:ln>
            <a:solidFill>
              <a:srgbClr val="000000"/>
            </a:solidFill>
            <a:miter lim="800000"/>
            <a:headEnd/>
            <a:tailEnd/>
          </a:ln>
        </p:spPr>
      </p:sp>
      <p:sp>
        <p:nvSpPr>
          <p:cNvPr id="3789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lnSpc>
                <a:spcPct val="120000"/>
              </a:lnSpc>
              <a:spcBef>
                <a:spcPts val="1200"/>
              </a:spcBef>
            </a:pPr>
            <a:r>
              <a:rPr lang="en-CA" sz="1100" dirty="0" smtClean="0"/>
              <a:t>The exponential growth of the Internet has created opportunities to exploit the vulnerable, </a:t>
            </a:r>
            <a:r>
              <a:rPr lang="en-US" sz="1100" dirty="0" smtClean="0"/>
              <a:t>particularly children, on the Internet, to </a:t>
            </a:r>
            <a:r>
              <a:rPr lang="en-CA" sz="1100" dirty="0" smtClean="0"/>
              <a:t>commit traditional crime via new media of communication and develop new forms of crime. </a:t>
            </a:r>
          </a:p>
          <a:p>
            <a:pPr eaLnBrk="1" hangingPunct="1">
              <a:spcBef>
                <a:spcPct val="0"/>
              </a:spcBef>
            </a:pPr>
            <a:endParaRPr lang="en-CA" sz="1100" dirty="0" smtClean="0"/>
          </a:p>
          <a:p>
            <a:pPr eaLnBrk="1" hangingPunct="1">
              <a:spcBef>
                <a:spcPct val="0"/>
              </a:spcBef>
            </a:pPr>
            <a:r>
              <a:rPr lang="en-CA" sz="1100" dirty="0" smtClean="0"/>
              <a:t>Early ISPAC Conferences in 2003 and 2004 assisted Member States to explore the contours of technology related crime.  ISPAC then focused its attention on identity related crime and more recently on protecting children from sexual predators on the internet.</a:t>
            </a:r>
          </a:p>
          <a:p>
            <a:pPr eaLnBrk="1" hangingPunct="1">
              <a:spcBef>
                <a:spcPct val="0"/>
              </a:spcBef>
            </a:pPr>
            <a:endParaRPr lang="en-CA" sz="1100" dirty="0" smtClean="0"/>
          </a:p>
          <a:p>
            <a:pPr eaLnBrk="1" hangingPunct="1">
              <a:spcBef>
                <a:spcPct val="0"/>
              </a:spcBef>
              <a:buFont typeface="Arial" pitchFamily="34" charset="0"/>
              <a:buChar char="•"/>
            </a:pPr>
            <a:r>
              <a:rPr lang="en-US" sz="1100" b="1" dirty="0" smtClean="0"/>
              <a:t>ISPAC Conferences</a:t>
            </a:r>
          </a:p>
          <a:p>
            <a:pPr eaLnBrk="1" hangingPunct="1">
              <a:spcBef>
                <a:spcPct val="0"/>
              </a:spcBef>
              <a:buFontTx/>
              <a:buNone/>
            </a:pPr>
            <a:r>
              <a:rPr lang="en-US" sz="1100" b="1" dirty="0" smtClean="0"/>
              <a:t> International Conference on “Crime and Technology”, </a:t>
            </a:r>
            <a:r>
              <a:rPr lang="en-US" sz="1100" dirty="0" smtClean="0"/>
              <a:t>Courmayeur Mont Blanc, Italy, 28-30 November 2003</a:t>
            </a:r>
          </a:p>
          <a:p>
            <a:pPr eaLnBrk="1" hangingPunct="1">
              <a:spcBef>
                <a:spcPct val="0"/>
              </a:spcBef>
              <a:buFontTx/>
              <a:buNone/>
            </a:pPr>
            <a:r>
              <a:rPr lang="en-US" sz="1100" dirty="0" smtClean="0"/>
              <a:t> Publication</a:t>
            </a:r>
            <a:r>
              <a:rPr lang="en-US" sz="1100" b="1" dirty="0" smtClean="0"/>
              <a:t>, Crime and Technology</a:t>
            </a:r>
            <a:r>
              <a:rPr lang="en-US" sz="1100" dirty="0" smtClean="0"/>
              <a:t>: New Frontiers for Legislation, Law Enforcement and Research, edited by Ernesto U. Savona, Springer, 2004</a:t>
            </a:r>
          </a:p>
          <a:p>
            <a:pPr eaLnBrk="1" hangingPunct="1">
              <a:spcBef>
                <a:spcPct val="0"/>
              </a:spcBef>
              <a:buFontTx/>
              <a:buChar char="-"/>
            </a:pPr>
            <a:endParaRPr lang="en-US" sz="1100" dirty="0" smtClean="0"/>
          </a:p>
          <a:p>
            <a:pPr eaLnBrk="1" hangingPunct="1">
              <a:spcBef>
                <a:spcPct val="0"/>
              </a:spcBef>
              <a:buFont typeface="Arial" pitchFamily="34" charset="0"/>
              <a:buChar char="•"/>
            </a:pPr>
            <a:r>
              <a:rPr lang="en-US" sz="1100" b="1" dirty="0" smtClean="0"/>
              <a:t>International Conference on “Protecting children from sexual offenders in the information technology era</a:t>
            </a:r>
            <a:r>
              <a:rPr lang="en-GB" sz="1100" b="1" dirty="0" smtClean="0"/>
              <a:t>”</a:t>
            </a:r>
            <a:r>
              <a:rPr lang="en-US" sz="1100" dirty="0" smtClean="0"/>
              <a:t>,</a:t>
            </a:r>
            <a:r>
              <a:rPr lang="en-US" sz="1100" b="1" dirty="0" smtClean="0"/>
              <a:t> </a:t>
            </a:r>
            <a:r>
              <a:rPr lang="en-US" sz="1100" dirty="0" smtClean="0"/>
              <a:t>Courmayeur</a:t>
            </a:r>
            <a:r>
              <a:rPr lang="en-US" sz="1100" baseline="0" dirty="0" smtClean="0"/>
              <a:t> </a:t>
            </a:r>
            <a:r>
              <a:rPr lang="en-US" sz="1100" dirty="0" smtClean="0"/>
              <a:t>Mont   Blanc, Italy, 11-13 December</a:t>
            </a:r>
            <a:r>
              <a:rPr lang="en-US" sz="1100" baseline="0" dirty="0" smtClean="0"/>
              <a:t> </a:t>
            </a:r>
            <a:r>
              <a:rPr lang="en-US" sz="1100" dirty="0" smtClean="0"/>
              <a:t>2009</a:t>
            </a:r>
            <a:r>
              <a:rPr lang="en-GB" sz="1100" dirty="0" smtClean="0"/>
              <a:t> </a:t>
            </a:r>
            <a:endParaRPr lang="en-US" sz="1100" dirty="0" smtClean="0"/>
          </a:p>
          <a:p>
            <a:pPr eaLnBrk="1" hangingPunct="1">
              <a:spcBef>
                <a:spcPct val="0"/>
              </a:spcBef>
            </a:pPr>
            <a:endParaRPr lang="en-US" sz="1100" b="1" dirty="0" smtClean="0"/>
          </a:p>
          <a:p>
            <a:pPr eaLnBrk="1" hangingPunct="1">
              <a:spcBef>
                <a:spcPct val="0"/>
              </a:spcBef>
              <a:buFont typeface="Arial" pitchFamily="34" charset="0"/>
              <a:buChar char="•"/>
            </a:pPr>
            <a:r>
              <a:rPr lang="en-US" sz="1100" b="1" dirty="0" smtClean="0"/>
              <a:t>International Conference on “Cybercrime: Global Phenomenon and its Challenges”</a:t>
            </a:r>
            <a:r>
              <a:rPr lang="en-US" sz="1100" dirty="0" smtClean="0"/>
              <a:t>, Courmayeur Mont Blanc, Italy, 2-4 December</a:t>
            </a:r>
            <a:r>
              <a:rPr lang="en-US" sz="1100" baseline="0" dirty="0" smtClean="0"/>
              <a:t> </a:t>
            </a:r>
            <a:r>
              <a:rPr lang="en-US" sz="1100" dirty="0" smtClean="0"/>
              <a:t>2011</a:t>
            </a:r>
          </a:p>
          <a:p>
            <a:pPr eaLnBrk="1" hangingPunct="1">
              <a:spcBef>
                <a:spcPct val="0"/>
              </a:spcBef>
            </a:pPr>
            <a:endParaRPr lang="en-US" sz="1100" dirty="0" smtClean="0"/>
          </a:p>
          <a:p>
            <a:pPr eaLnBrk="1" hangingPunct="1">
              <a:spcBef>
                <a:spcPct val="0"/>
              </a:spcBef>
            </a:pPr>
            <a:r>
              <a:rPr lang="en-US" sz="1100" dirty="0" smtClean="0"/>
              <a:t>As we know, cybercrime does not respect borders.  It is not confined to one region of the world. The </a:t>
            </a:r>
            <a:r>
              <a:rPr lang="en-CA" sz="1100" dirty="0" smtClean="0"/>
              <a:t>African Centre for </a:t>
            </a:r>
            <a:r>
              <a:rPr lang="en-CA" sz="1100" dirty="0" err="1" smtClean="0"/>
              <a:t>Cyberlaw</a:t>
            </a:r>
            <a:r>
              <a:rPr lang="en-CA" sz="1100" dirty="0" smtClean="0"/>
              <a:t> and Cybercrime Prevention was established to examine the impact of cybercrime on the African continent.  More specifically, in 2011, UNAFRI assisted Member States in the region by increasing awareness of identity theft and by capacity building. ACCP conducted East African Economic and Hi-Tech Crime Forum 2011/Sensitisation Workshop to Cybercrime Law; in Kampala, July 2011 and in Cape Town, South Africa, November 2011.</a:t>
            </a:r>
            <a:endParaRPr lang="en-US" sz="1100" dirty="0" smtClean="0"/>
          </a:p>
          <a:p>
            <a:pPr eaLnBrk="1" hangingPunct="1">
              <a:spcBef>
                <a:spcPct val="0"/>
              </a:spcBef>
            </a:pPr>
            <a:endParaRPr lang="en-US" sz="1100" dirty="0" smtClean="0"/>
          </a:p>
          <a:p>
            <a:pPr eaLnBrk="1" hangingPunct="1">
              <a:spcBef>
                <a:spcPct val="0"/>
              </a:spcBef>
            </a:pPr>
            <a:r>
              <a:rPr lang="en-US" sz="1100" dirty="0" smtClean="0"/>
              <a:t>In Asian, the Korean Institute of Criminology established a Virtual Forum against Cybercrime.</a:t>
            </a:r>
            <a:r>
              <a:rPr lang="en-US" sz="1100" baseline="0" dirty="0" smtClean="0"/>
              <a:t> </a:t>
            </a:r>
            <a:r>
              <a:rPr lang="en-US" sz="1100" dirty="0" smtClean="0"/>
              <a:t>This online training program for law enforcement/ judicial personnel provides lectures on investigative technologies on cybercrime. It aims to strategically improve institutional ability against the global phenomenon of cybercrime AND also to provide information and researches on cybercrime for general public. It delivers technical assistance and training for cybercrime investigators especially for the developing countries, builds a research network and serves as clearinghouse of resources for experts/scholars from around the world to both benefit and contribute to most current cybercrime research.</a:t>
            </a:r>
          </a:p>
          <a:p>
            <a:pPr eaLnBrk="1" latinLnBrk="1" hangingPunct="1">
              <a:spcBef>
                <a:spcPct val="0"/>
              </a:spcBef>
            </a:pPr>
            <a:r>
              <a:rPr lang="en-US" sz="1100" dirty="0" smtClean="0"/>
              <a:t> </a:t>
            </a:r>
          </a:p>
          <a:p>
            <a:pPr eaLnBrk="1" hangingPunct="1">
              <a:spcBef>
                <a:spcPct val="0"/>
              </a:spcBef>
            </a:pPr>
            <a:r>
              <a:rPr lang="en-US" sz="1100" dirty="0" smtClean="0"/>
              <a:t>The fight against cybercrime must also consider the human rights implications of the criminal response to cybercrime. After 9/11 and the terrorist bombings in Madrid (11 March 2004) and London (07 July 2005), policing and intelligence activity have increasingly focused on preventing future attacks and not just identifying the perpetrators of offences already committed. </a:t>
            </a:r>
          </a:p>
          <a:p>
            <a:pPr eaLnBrk="1" hangingPunct="1">
              <a:spcBef>
                <a:spcPct val="0"/>
              </a:spcBef>
            </a:pPr>
            <a:endParaRPr lang="en-US" sz="1100" dirty="0" smtClean="0"/>
          </a:p>
          <a:p>
            <a:pPr eaLnBrk="1" hangingPunct="1">
              <a:spcBef>
                <a:spcPct val="0"/>
              </a:spcBef>
            </a:pPr>
            <a:r>
              <a:rPr lang="en-US" sz="1100" dirty="0" smtClean="0"/>
              <a:t>Preventive police work includes the use of detection technologies. These range from CCTV camera-surveillance</a:t>
            </a:r>
            <a:r>
              <a:rPr lang="en-US" sz="1100" baseline="0" dirty="0" smtClean="0"/>
              <a:t> </a:t>
            </a:r>
            <a:r>
              <a:rPr lang="en-US" sz="1100" dirty="0" smtClean="0"/>
              <a:t>of suspicious </a:t>
            </a:r>
            <a:r>
              <a:rPr lang="en-US" sz="1100" dirty="0" err="1" smtClean="0"/>
              <a:t>behaviour</a:t>
            </a:r>
            <a:r>
              <a:rPr lang="en-US" sz="1100" dirty="0" smtClean="0"/>
              <a:t> in public places to secret Internet monitoring and data-mining.  Such technologies raise ethical and legal issues (notably issues of privacy) that must be confronted against the background of the legal and ethical issues raised by counter-terrorism in general.  As states implement counter-terrorism initiatives, they must consider pre-existing legal commitments on the part of the same governments to safeguard freedom of association, free expression and privacy.  The Raoul Wallenberg Institute is involved in a research project that deals with detections technologies and the implications such technologies may have on ethics and human rights.  Research papers have been produced that raise questions for policy-makers in these areas.  </a:t>
            </a:r>
          </a:p>
        </p:txBody>
      </p:sp>
      <p:sp>
        <p:nvSpPr>
          <p:cNvPr id="3789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5C5D00F-258B-4D43-9987-892176EDDFE1}" type="slidenum">
              <a:rPr lang="en-US"/>
              <a:pPr fontAlgn="base">
                <a:spcBef>
                  <a:spcPct val="0"/>
                </a:spcBef>
                <a:spcAft>
                  <a:spcPct val="0"/>
                </a:spcAft>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p:spPr>
      </p:sp>
      <p:sp>
        <p:nvSpPr>
          <p:cNvPr id="3993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fr-CA" dirty="0" smtClean="0"/>
              <a:t>At the outset, I mentioned the various ways the PNI can assist Member States.</a:t>
            </a:r>
          </a:p>
          <a:p>
            <a:pPr eaLnBrk="1" hangingPunct="1">
              <a:spcBef>
                <a:spcPct val="0"/>
              </a:spcBef>
            </a:pPr>
            <a:endParaRPr lang="fr-CA" dirty="0" smtClean="0"/>
          </a:p>
          <a:p>
            <a:pPr eaLnBrk="1" hangingPunct="1">
              <a:spcBef>
                <a:spcPct val="0"/>
              </a:spcBef>
            </a:pPr>
            <a:r>
              <a:rPr lang="fr-CA" dirty="0" smtClean="0"/>
              <a:t>- We can identify new trends /</a:t>
            </a:r>
            <a:r>
              <a:rPr lang="fr-CA" baseline="0" dirty="0" smtClean="0"/>
              <a:t> </a:t>
            </a:r>
            <a:r>
              <a:rPr lang="fr-CA" dirty="0" smtClean="0"/>
              <a:t>emerging crimes.</a:t>
            </a:r>
            <a:br>
              <a:rPr lang="fr-CA" dirty="0" smtClean="0"/>
            </a:br>
            <a:endParaRPr lang="fr-CA" dirty="0" smtClean="0"/>
          </a:p>
          <a:p>
            <a:pPr eaLnBrk="1" hangingPunct="1">
              <a:spcBef>
                <a:spcPct val="0"/>
              </a:spcBef>
            </a:pPr>
            <a:r>
              <a:rPr lang="fr-CA" dirty="0" smtClean="0"/>
              <a:t>- Research is available.</a:t>
            </a:r>
            <a:br>
              <a:rPr lang="fr-CA" dirty="0" smtClean="0"/>
            </a:br>
            <a:endParaRPr lang="fr-CA" dirty="0" smtClean="0"/>
          </a:p>
          <a:p>
            <a:pPr eaLnBrk="1" hangingPunct="1">
              <a:spcBef>
                <a:spcPct val="0"/>
              </a:spcBef>
            </a:pPr>
            <a:r>
              <a:rPr lang="fr-CA" dirty="0" smtClean="0"/>
              <a:t>- A variety of toolkits, manuals and other forms of technical assistance and training have been created and various PNI members stand ready to work with representatives of Member</a:t>
            </a:r>
            <a:r>
              <a:rPr lang="fr-CA" baseline="0" dirty="0" smtClean="0"/>
              <a:t> S</a:t>
            </a:r>
            <a:r>
              <a:rPr lang="fr-CA" dirty="0" smtClean="0"/>
              <a:t>tates and UNODC in furthering the objectives of the Salvador Declaration,</a:t>
            </a:r>
            <a:r>
              <a:rPr lang="fr-CA" baseline="0" dirty="0" smtClean="0"/>
              <a:t> i</a:t>
            </a:r>
            <a:r>
              <a:rPr lang="fr-CA" dirty="0" smtClean="0"/>
              <a:t>n particular</a:t>
            </a:r>
            <a:r>
              <a:rPr lang="fr-CA" baseline="0" dirty="0" smtClean="0"/>
              <a:t> </a:t>
            </a:r>
            <a:r>
              <a:rPr lang="fr-CA" dirty="0" smtClean="0"/>
              <a:t>to strengthen the national crime prevention and criminal justice</a:t>
            </a:r>
            <a:r>
              <a:rPr lang="fr-CA" baseline="0" dirty="0" smtClean="0"/>
              <a:t> </a:t>
            </a:r>
            <a:r>
              <a:rPr lang="fr-CA" dirty="0" smtClean="0"/>
              <a:t>legislation, policies and practices and to enhance international cooperation, technical assistance and the sharing of best practices in the responding to the challenges of emerging forms of crime. </a:t>
            </a:r>
          </a:p>
          <a:p>
            <a:pPr eaLnBrk="1" hangingPunct="1">
              <a:spcBef>
                <a:spcPct val="0"/>
              </a:spcBef>
            </a:pPr>
            <a:endParaRPr lang="fr-CA" dirty="0" smtClean="0"/>
          </a:p>
        </p:txBody>
      </p:sp>
      <p:sp>
        <p:nvSpPr>
          <p:cNvPr id="3993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CD3C081-BCE8-48A2-B0DF-0E9777DDF159}" type="slidenum">
              <a:rPr lang="en-US"/>
              <a:pPr fontAlgn="base">
                <a:spcBef>
                  <a:spcPct val="0"/>
                </a:spcBef>
                <a:spcAft>
                  <a:spcPct val="0"/>
                </a:spcAft>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p:cNvSpPr>
          <p:nvPr>
            <p:ph type="sldImg"/>
          </p:nvPr>
        </p:nvSpPr>
        <p:spPr bwMode="auto">
          <a:noFill/>
          <a:ln>
            <a:solidFill>
              <a:srgbClr val="000000"/>
            </a:solidFill>
            <a:miter lim="800000"/>
            <a:headEnd/>
            <a:tailEnd/>
          </a:ln>
        </p:spPr>
      </p:sp>
      <p:sp>
        <p:nvSpPr>
          <p:cNvPr id="419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4198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C6193B0-6760-43CC-B78C-1A38FAFB4B52}" type="slidenum">
              <a:rPr lang="en-US"/>
              <a:pPr fontAlgn="base">
                <a:spcBef>
                  <a:spcPct val="0"/>
                </a:spcBef>
                <a:spcAft>
                  <a:spcPct val="0"/>
                </a:spcAft>
                <a:defRPr/>
              </a:pPr>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Group 1"/>
          <p:cNvGrpSpPr>
            <a:grpSpLocks/>
          </p:cNvGrpSpPr>
          <p:nvPr/>
        </p:nvGrpSpPr>
        <p:grpSpPr bwMode="auto">
          <a:xfrm>
            <a:off x="-3175" y="4953000"/>
            <a:ext cx="9147175" cy="1911350"/>
            <a:chOff x="-3765" y="4832896"/>
            <a:chExt cx="9147765" cy="2032192"/>
          </a:xfrm>
        </p:grpSpPr>
        <p:sp>
          <p:nvSpPr>
            <p:cNvPr id="6" name="Freeform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7" name="Freeform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8"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FCD1688A-C57E-458D-BB45-6C90F896118B}" type="datetimeFigureOut">
              <a:rPr lang="en-US"/>
              <a:pPr>
                <a:defRPr/>
              </a:pPr>
              <a:t>5/2/2012</a:t>
            </a:fld>
            <a:endParaRPr lang="en-US" dirty="0"/>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2FD8493E-AA46-486E-BCDD-5BD3F78291C6}"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fld id="{95873BC7-AEF3-4FDB-85B2-3F03EE0C6602}" type="datetimeFigureOut">
              <a:rPr lang="en-US"/>
              <a:pPr>
                <a:defRPr/>
              </a:pPr>
              <a:t>5/2/2012</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DA7DC4D1-6D2A-40CE-85A0-B58057AA0CB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Chevron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CB38D0AA-095F-45BE-8181-5A7A5C84BCC6}" type="datetimeFigureOut">
              <a:rPr lang="en-US"/>
              <a:pPr>
                <a:defRPr/>
              </a:pPr>
              <a:t>5/2/2012</a:t>
            </a:fld>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6C087CD5-9C6F-4538-AC33-E040CBBA33D3}"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fld id="{21E5BE45-E516-4BD3-8794-284F6506B5D5}" type="datetimeFigureOut">
              <a:rPr lang="en-US"/>
              <a:pPr>
                <a:defRPr/>
              </a:pPr>
              <a:t>5/2/2012</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6C90519C-1CFA-47C2-A8AA-CFD2D6EBF8CB}"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6FC86433-0D97-493E-90C6-607B5134F0D9}" type="datetimeFigureOut">
              <a:rPr lang="en-US"/>
              <a:pPr>
                <a:defRPr/>
              </a:pPr>
              <a:t>5/2/2012</a:t>
            </a:fld>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1A96FCFD-75C2-4FFA-B061-F72E5BD888DA}"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fld id="{031BEC6F-958B-4641-AE42-99ECAEDADBA6}" type="datetimeFigureOut">
              <a:rPr lang="en-US"/>
              <a:pPr>
                <a:defRPr/>
              </a:pPr>
              <a:t>5/2/2012</a:t>
            </a:fld>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extLst/>
          </a:lstStyle>
          <a:p>
            <a:pPr>
              <a:defRPr/>
            </a:pPr>
            <a:fld id="{B2371B38-6D2B-4294-A407-852A4B38FA27}"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F82F29A-B117-4DA8-B2CA-B8168312589F}" type="datetimeFigureOut">
              <a:rPr lang="en-US"/>
              <a:pPr>
                <a:defRPr/>
              </a:pPr>
              <a:t>5/2/2012</a:t>
            </a:fld>
            <a:endParaRPr lang="en-US" dirty="0"/>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8D49E33D-4EE9-4130-A6D2-69AB575D4E7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0AFE4C36-188F-4B0F-AE66-46E31D843A89}" type="datetimeFigureOut">
              <a:rPr lang="en-US"/>
              <a:pPr>
                <a:defRPr/>
              </a:pPr>
              <a:t>5/2/2012</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E6B0B335-AFAA-4D94-98C4-BAAE441D7FDE}"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7"/>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6" name="Freeform 8"/>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7" name="Right Triangle 9"/>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Chevron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397CEBE8-DB98-4496-B151-C7D4FC4F5D72}" type="datetimeFigureOut">
              <a:rPr lang="en-US"/>
              <a:pPr>
                <a:defRPr/>
              </a:pPr>
              <a:t>5/2/2012</a:t>
            </a:fld>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3941F794-D940-4EBD-A4F7-C51EC35BB7B8}"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1EC7C089-08C7-464C-91EB-E4AAD293BFB0}" type="datetimeFigureOut">
              <a:rPr lang="en-US"/>
              <a:pPr>
                <a:defRPr/>
              </a:pPr>
              <a:t>5/2/2012</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5FF6E1AC-3955-4B06-A504-6DB46E17CDA5}"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3B132800-6B71-4A04-9FC3-9EED11E3F490}" type="datetimeFigureOut">
              <a:rPr lang="en-US"/>
              <a:pPr>
                <a:defRPr/>
              </a:pPr>
              <a:t>5/2/2012</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A7080A0D-6F57-4677-A1F7-564E3F1BCBC3}"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4" name="Rectangle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lang="en-US" smtClean="0"/>
              <a:t>Click to edit Master title style</a:t>
            </a:r>
            <a:endParaRPr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Date Placeholder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60D5E543-BA61-47E8-9E7E-9E507E4E1AF9}" type="datetimeFigureOut">
              <a:rPr lang="en-US"/>
              <a:pPr>
                <a:defRPr/>
              </a:pPr>
              <a:t>5/2/2012</a:t>
            </a:fld>
            <a:endParaRPr lang="en-US" dirty="0"/>
          </a:p>
        </p:txBody>
      </p:sp>
      <p:sp>
        <p:nvSpPr>
          <p:cNvPr id="10" name="Footer Placeholder 16"/>
          <p:cNvSpPr>
            <a:spLocks noGrp="1"/>
          </p:cNvSpPr>
          <p:nvPr>
            <p:ph type="ftr" sz="quarter" idx="11"/>
          </p:nvPr>
        </p:nvSpPr>
        <p:spPr>
          <a:xfrm>
            <a:off x="2085975" y="236538"/>
            <a:ext cx="5867400" cy="365125"/>
          </a:xfrm>
        </p:spPr>
        <p:txBody>
          <a:bodyPr/>
          <a:lstStyle>
            <a:lvl1pPr algn="r">
              <a:defRPr>
                <a:solidFill>
                  <a:schemeClr val="accent1">
                    <a:tint val="20000"/>
                  </a:schemeClr>
                </a:solidFill>
              </a:defRPr>
            </a:lvl1pPr>
          </a:lstStyle>
          <a:p>
            <a:pPr>
              <a:defRPr/>
            </a:pPr>
            <a:endParaRPr lang="en-US"/>
          </a:p>
        </p:txBody>
      </p:sp>
      <p:sp>
        <p:nvSpPr>
          <p:cNvPr id="11"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5ED3AED1-6511-4FE4-95F7-326075F2C95A}" type="slidenum">
              <a:rPr lang="en-US"/>
              <a:pPr>
                <a:defRPr/>
              </a:pPr>
              <a:t>‹#›</a:t>
            </a:fld>
            <a:endParaRPr lang="en-US" dirty="0">
              <a:solidFill>
                <a:srgbClr val="FFFFFF"/>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lang="en-US" smtClean="0"/>
              <a:t>Click to edit Master title style</a:t>
            </a:r>
            <a:endParaRPr lang="en-US"/>
          </a:p>
        </p:txBody>
      </p:sp>
      <p:sp>
        <p:nvSpPr>
          <p:cNvPr id="8" name="Content Placeholder 7"/>
          <p:cNvSpPr>
            <a:spLocks noGrp="1"/>
          </p:cNvSpPr>
          <p:nvPr>
            <p:ph sz="quarter" idx="1"/>
          </p:nvPr>
        </p:nvSpPr>
        <p:spPr>
          <a:xfrm>
            <a:off x="612648" y="1600200"/>
            <a:ext cx="81534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F5100A2-1174-4399-81A7-03E308B3EA4C}" type="datetimeFigureOut">
              <a:rPr lang="en-US"/>
              <a:pPr>
                <a:defRPr/>
              </a:pPr>
              <a:t>5/2/2012</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E741FF5B-6615-4C36-AD22-C728ECFBDA68}" type="slidenum">
              <a:rPr lang="en-US"/>
              <a:pPr>
                <a:defRPr/>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 Placeholder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en-US" smtClean="0"/>
              <a:t>Click to edit Master title style</a:t>
            </a:r>
            <a:endParaRPr lang="en-US"/>
          </a:p>
        </p:txBody>
      </p:sp>
      <p:sp>
        <p:nvSpPr>
          <p:cNvPr id="7" name="Date Placeholder 11"/>
          <p:cNvSpPr>
            <a:spLocks noGrp="1"/>
          </p:cNvSpPr>
          <p:nvPr>
            <p:ph type="dt" sz="half" idx="10"/>
          </p:nvPr>
        </p:nvSpPr>
        <p:spPr/>
        <p:txBody>
          <a:bodyPr/>
          <a:lstStyle>
            <a:lvl1pPr>
              <a:defRPr/>
            </a:lvl1pPr>
          </a:lstStyle>
          <a:p>
            <a:pPr>
              <a:defRPr/>
            </a:pPr>
            <a:fld id="{2B3D44D0-D21C-4CBB-9458-B55775F70FAF}" type="datetimeFigureOut">
              <a:rPr lang="en-US"/>
              <a:pPr>
                <a:defRPr/>
              </a:pPr>
              <a:t>5/2/2012</a:t>
            </a:fld>
            <a:endParaRPr lang="en-US"/>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AE94A2D4-BEF2-4D00-ADD0-C1D92A45E04D}" type="slidenum">
              <a:rPr lang="en-US"/>
              <a:pPr>
                <a:defRPr/>
              </a:pPr>
              <a:t>‹#›</a:t>
            </a:fld>
            <a:endParaRPr lang="en-US"/>
          </a:p>
        </p:txBody>
      </p:sp>
      <p:sp>
        <p:nvSpPr>
          <p:cNvPr id="9" name="Footer Placeholder 13"/>
          <p:cNvSpPr>
            <a:spLocks noGrp="1"/>
          </p:cNvSpPr>
          <p:nvPr>
            <p:ph type="ftr" sz="quarter" idx="12"/>
          </p:nvPr>
        </p:nvSpPr>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844901"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7"/>
          <p:cNvSpPr>
            <a:spLocks noGrp="1"/>
          </p:cNvSpPr>
          <p:nvPr>
            <p:ph type="dt" sz="half" idx="10"/>
          </p:nvPr>
        </p:nvSpPr>
        <p:spPr/>
        <p:txBody>
          <a:bodyPr rtlCol="0"/>
          <a:lstStyle>
            <a:lvl1pPr>
              <a:defRPr/>
            </a:lvl1pPr>
          </a:lstStyle>
          <a:p>
            <a:pPr>
              <a:defRPr/>
            </a:pPr>
            <a:fld id="{9ABCFCA7-4DE5-49DD-9A10-1C650FD65056}" type="datetimeFigureOut">
              <a:rPr lang="en-US"/>
              <a:pPr>
                <a:defRPr/>
              </a:pPr>
              <a:t>5/2/2012</a:t>
            </a:fld>
            <a:endParaRPr lang="en-US"/>
          </a:p>
        </p:txBody>
      </p:sp>
      <p:sp>
        <p:nvSpPr>
          <p:cNvPr id="6" name="Slide Number Placeholder 9"/>
          <p:cNvSpPr>
            <a:spLocks noGrp="1"/>
          </p:cNvSpPr>
          <p:nvPr>
            <p:ph type="sldNum" sz="quarter" idx="11"/>
          </p:nvPr>
        </p:nvSpPr>
        <p:spPr/>
        <p:txBody>
          <a:bodyPr rtlCol="0"/>
          <a:lstStyle>
            <a:lvl1pPr>
              <a:defRPr/>
            </a:lvl1pPr>
          </a:lstStyle>
          <a:p>
            <a:pPr>
              <a:defRPr/>
            </a:pPr>
            <a:fld id="{3BAAEE7C-C199-4603-8AB3-7EE333F7E7F7}" type="slidenum">
              <a:rPr lang="en-US"/>
              <a:pPr>
                <a:defRPr/>
              </a:pPr>
              <a:t>‹#›</a:t>
            </a:fld>
            <a:endParaRPr lang="en-US"/>
          </a:p>
        </p:txBody>
      </p:sp>
      <p:sp>
        <p:nvSpPr>
          <p:cNvPr id="7" name="Footer Placeholder 11"/>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609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800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9"/>
          <p:cNvSpPr>
            <a:spLocks noGrp="1"/>
          </p:cNvSpPr>
          <p:nvPr>
            <p:ph type="dt" sz="half" idx="10"/>
          </p:nvPr>
        </p:nvSpPr>
        <p:spPr/>
        <p:txBody>
          <a:bodyPr rtlCol="0"/>
          <a:lstStyle>
            <a:lvl1pPr>
              <a:defRPr/>
            </a:lvl1pPr>
          </a:lstStyle>
          <a:p>
            <a:pPr>
              <a:defRPr/>
            </a:pPr>
            <a:fld id="{1FC122FE-86E2-4CDE-BA58-C6A1B4BF1556}" type="datetimeFigureOut">
              <a:rPr lang="en-US"/>
              <a:pPr>
                <a:defRPr/>
              </a:pPr>
              <a:t>5/2/2012</a:t>
            </a:fld>
            <a:endParaRPr lang="en-US"/>
          </a:p>
        </p:txBody>
      </p:sp>
      <p:sp>
        <p:nvSpPr>
          <p:cNvPr id="8" name="Slide Number Placeholder 11"/>
          <p:cNvSpPr>
            <a:spLocks noGrp="1"/>
          </p:cNvSpPr>
          <p:nvPr>
            <p:ph type="sldNum" sz="quarter" idx="11"/>
          </p:nvPr>
        </p:nvSpPr>
        <p:spPr/>
        <p:txBody>
          <a:bodyPr rtlCol="0"/>
          <a:lstStyle>
            <a:lvl1pPr>
              <a:defRPr/>
            </a:lvl1pPr>
          </a:lstStyle>
          <a:p>
            <a:pPr>
              <a:defRPr/>
            </a:pPr>
            <a:fld id="{0DF6BE8B-1E64-4A98-9DB2-AE25611E87C0}" type="slidenum">
              <a:rPr lang="en-US"/>
              <a:pPr>
                <a:defRPr/>
              </a:pPr>
              <a:t>‹#›</a:t>
            </a:fld>
            <a:endParaRPr lang="en-US"/>
          </a:p>
        </p:txBody>
      </p:sp>
      <p:sp>
        <p:nvSpPr>
          <p:cNvPr id="9" name="Footer Placeholder 13"/>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E51D475B-37C8-479B-A96B-E1347F44043E}" type="datetimeFigureOut">
              <a:rPr lang="en-US"/>
              <a:pPr>
                <a:defRPr/>
              </a:pPr>
              <a:t>5/2/2012</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7A1CB0FA-1B79-4F3E-A173-DABA44DC08B7}" type="slidenum">
              <a:rPr lang="en-US"/>
              <a:pPr>
                <a:defRPr/>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06438420-1DA9-4F7C-AB79-116085D863B0}" type="datetimeFigureOut">
              <a:rPr lang="en-US"/>
              <a:pPr>
                <a:defRPr/>
              </a:pPr>
              <a:t>5/2/2012</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02AE81E1-54F2-45B4-8BBF-E96107AB66EB}"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lstStyle>
            <a:lvl1pPr algn="l">
              <a:buNone/>
              <a:defRPr sz="4400" b="0"/>
            </a:lvl1pPr>
          </a:lstStyle>
          <a:p>
            <a:r>
              <a:rPr lang="en-US" smtClean="0"/>
              <a:t>Click to edit Master title style</a:t>
            </a:r>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C7FABF8A-6927-471F-8049-0DA74D9791D4}" type="datetimeFigureOut">
              <a:rPr lang="en-US"/>
              <a:pPr>
                <a:defRPr/>
              </a:pPr>
              <a:t>5/2/2012</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CD1BBE2F-46CC-42A5-841C-77D8C4C154B2}" type="slidenum">
              <a:rPr lang="en-US"/>
              <a:pPr>
                <a:defRPr/>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5" name="Rectangle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11"/>
          <p:cNvSpPr>
            <a:spLocks noGrp="1"/>
          </p:cNvSpPr>
          <p:nvPr>
            <p:ph type="dt" sz="half" idx="10"/>
          </p:nvPr>
        </p:nvSpPr>
        <p:spPr>
          <a:xfrm>
            <a:off x="6248400" y="6248400"/>
            <a:ext cx="2667000" cy="365125"/>
          </a:xfrm>
        </p:spPr>
        <p:txBody>
          <a:bodyPr rtlCol="0"/>
          <a:lstStyle>
            <a:lvl1pPr>
              <a:defRPr/>
            </a:lvl1pPr>
          </a:lstStyle>
          <a:p>
            <a:pPr>
              <a:defRPr/>
            </a:pPr>
            <a:fld id="{CFC7BC1A-2B75-4695-A38B-64CF20E3C205}" type="datetimeFigureOut">
              <a:rPr lang="en-US"/>
              <a:pPr>
                <a:defRPr/>
              </a:pPr>
              <a:t>5/2/2012</a:t>
            </a:fld>
            <a:endParaRPr lang="en-US">
              <a:solidFill>
                <a:schemeClr val="tx1"/>
              </a:solidFill>
            </a:endParaRPr>
          </a:p>
        </p:txBody>
      </p:sp>
      <p:sp>
        <p:nvSpPr>
          <p:cNvPr id="10" name="Slide Number Placeholder 12"/>
          <p:cNvSpPr>
            <a:spLocks noGrp="1"/>
          </p:cNvSpPr>
          <p:nvPr>
            <p:ph type="sldNum" sz="quarter" idx="11"/>
          </p:nvPr>
        </p:nvSpPr>
        <p:spPr>
          <a:xfrm>
            <a:off x="0" y="4667250"/>
            <a:ext cx="1447800" cy="663575"/>
          </a:xfrm>
        </p:spPr>
        <p:txBody>
          <a:bodyPr rtlCol="0"/>
          <a:lstStyle>
            <a:lvl1pPr>
              <a:defRPr sz="2800"/>
            </a:lvl1pPr>
          </a:lstStyle>
          <a:p>
            <a:pPr>
              <a:defRPr/>
            </a:pPr>
            <a:fld id="{AF779F26-2DD9-4FF0-9BC3-F8F90AA96B24}" type="slidenum">
              <a:rPr lang="en-US"/>
              <a:pPr>
                <a:defRPr/>
              </a:pPr>
              <a:t>‹#›</a:t>
            </a:fld>
            <a:endParaRPr lang="en-US">
              <a:solidFill>
                <a:schemeClr val="tx1"/>
              </a:solidFill>
            </a:endParaRPr>
          </a:p>
        </p:txBody>
      </p:sp>
      <p:sp>
        <p:nvSpPr>
          <p:cNvPr id="11" name="Footer Placeholder 13"/>
          <p:cNvSpPr>
            <a:spLocks noGrp="1"/>
          </p:cNvSpPr>
          <p:nvPr>
            <p:ph type="ftr" sz="quarter" idx="12"/>
          </p:nvPr>
        </p:nvSpPr>
        <p:spPr>
          <a:xfrm>
            <a:off x="1600200" y="6248400"/>
            <a:ext cx="4572000" cy="365125"/>
          </a:xfrm>
        </p:spPr>
        <p:txBody>
          <a:bodyPr rtlCol="0"/>
          <a:lstStyle>
            <a:lvl1pPr>
              <a:defRPr>
                <a:solidFill>
                  <a:schemeClr val="tx1"/>
                </a:solidFill>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73797683-98BC-4E47-B18A-49397104C402}" type="datetimeFigureOut">
              <a:rPr lang="en-US"/>
              <a:pPr>
                <a:defRPr/>
              </a:pPr>
              <a:t>5/2/2012</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A7A0336C-1211-45A1-A4BB-43961F1C088B}" type="slidenum">
              <a:rPr lang="en-US"/>
              <a:pPr>
                <a:defRPr/>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Vertical Title 1"/>
          <p:cNvSpPr>
            <a:spLocks noGrp="1"/>
          </p:cNvSpPr>
          <p:nvPr>
            <p:ph type="title" orient="vert"/>
          </p:nvPr>
        </p:nvSpPr>
        <p:spPr>
          <a:xfrm>
            <a:off x="6553200" y="609600"/>
            <a:ext cx="2057400" cy="5516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6553200" y="6248400"/>
            <a:ext cx="2209800" cy="365125"/>
          </a:xfrm>
        </p:spPr>
        <p:txBody>
          <a:bodyPr/>
          <a:lstStyle>
            <a:lvl1pPr>
              <a:defRPr/>
            </a:lvl1pPr>
          </a:lstStyle>
          <a:p>
            <a:pPr>
              <a:defRPr/>
            </a:pPr>
            <a:fld id="{4F322093-647B-4743-A247-A8D6E08A6452}" type="datetimeFigureOut">
              <a:rPr lang="en-US"/>
              <a:pPr>
                <a:defRPr/>
              </a:pPr>
              <a:t>5/2/2012</a:t>
            </a:fld>
            <a:endParaRPr lang="en-US"/>
          </a:p>
        </p:txBody>
      </p:sp>
      <p:sp>
        <p:nvSpPr>
          <p:cNvPr id="8" name="Footer Placeholder 4"/>
          <p:cNvSpPr>
            <a:spLocks noGrp="1"/>
          </p:cNvSpPr>
          <p:nvPr>
            <p:ph type="ftr" sz="quarter" idx="11"/>
          </p:nvPr>
        </p:nvSpPr>
        <p:spPr>
          <a:xfrm>
            <a:off x="457200" y="6248400"/>
            <a:ext cx="5573713" cy="365125"/>
          </a:xfrm>
        </p:spPr>
        <p:txBody>
          <a:bodyPr/>
          <a:lstStyle>
            <a:lvl1pPr>
              <a:defRPr/>
            </a:lvl1pPr>
          </a:lstStyle>
          <a:p>
            <a:pPr>
              <a:defRPr/>
            </a:pPr>
            <a:endParaRPr lang="en-US"/>
          </a:p>
        </p:txBody>
      </p:sp>
      <p:sp>
        <p:nvSpPr>
          <p:cNvPr id="9" name="Slide Number Placeholder 5"/>
          <p:cNvSpPr>
            <a:spLocks noGrp="1"/>
          </p:cNvSpPr>
          <p:nvPr>
            <p:ph type="sldNum" sz="quarter" idx="12"/>
          </p:nvPr>
        </p:nvSpPr>
        <p:spPr>
          <a:xfrm rot="5400000">
            <a:off x="5989638" y="144462"/>
            <a:ext cx="533400" cy="244475"/>
          </a:xfrm>
        </p:spPr>
        <p:txBody>
          <a:bodyPr/>
          <a:lstStyle>
            <a:lvl1pPr>
              <a:defRPr/>
            </a:lvl1pPr>
          </a:lstStyle>
          <a:p>
            <a:pPr>
              <a:defRPr/>
            </a:pPr>
            <a:fld id="{F06DE6CE-5058-4444-A92A-5D7752AE31C0}"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2" name="Freeform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defRPr>
            </a:lvl1pPr>
            <a:extLst/>
          </a:lstStyle>
          <a:p>
            <a:pPr>
              <a:defRPr/>
            </a:pPr>
            <a:fld id="{C4E5988F-95A3-4121-95E5-52101D81271A}" type="datetimeFigureOut">
              <a:rPr lang="en-US"/>
              <a:pPr>
                <a:defRPr/>
              </a:pPr>
              <a:t>5/2/2012</a:t>
            </a:fld>
            <a:endParaRPr lang="en-US" dirty="0"/>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extLst/>
          </a:lstStyle>
          <a:p>
            <a:pPr>
              <a:defRPr/>
            </a:pPr>
            <a:endParaRPr lang="en-US"/>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defRPr>
            </a:lvl1pPr>
            <a:extLst/>
          </a:lstStyle>
          <a:p>
            <a:pPr>
              <a:defRPr/>
            </a:pPr>
            <a:fld id="{4C218B8A-E173-4495-BF25-704E04A38EC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56" r:id="rId1"/>
    <p:sldLayoutId id="2147483751" r:id="rId2"/>
    <p:sldLayoutId id="2147483757" r:id="rId3"/>
    <p:sldLayoutId id="2147483758" r:id="rId4"/>
    <p:sldLayoutId id="2147483759" r:id="rId5"/>
    <p:sldLayoutId id="2147483760" r:id="rId6"/>
    <p:sldLayoutId id="2147483750" r:id="rId7"/>
    <p:sldLayoutId id="2147483761" r:id="rId8"/>
    <p:sldLayoutId id="2147483762" r:id="rId9"/>
    <p:sldLayoutId id="2147483749" r:id="rId10"/>
    <p:sldLayoutId id="2147483748"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314"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3315"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a:solidFill>
                  <a:schemeClr val="tx2"/>
                </a:solidFill>
                <a:latin typeface="+mn-lt"/>
              </a:defRPr>
            </a:lvl1pPr>
          </a:lstStyle>
          <a:p>
            <a:pPr>
              <a:defRPr/>
            </a:pPr>
            <a:fld id="{4B40062C-E1FC-4C55-8D8F-E4ECE31AF2AE}" type="datetimeFigureOut">
              <a:rPr lang="en-US"/>
              <a:pPr>
                <a:defRPr/>
              </a:pPr>
              <a:t>5/2/2012</a:t>
            </a:fld>
            <a:endParaRPr lang="en-US"/>
          </a:p>
        </p:txBody>
      </p:sp>
      <p:sp>
        <p:nvSpPr>
          <p:cNvPr id="3" name="Footer Placeholder 2"/>
          <p:cNvSpPr>
            <a:spLocks noGrp="1"/>
          </p:cNvSpPr>
          <p:nvPr>
            <p:ph type="ftr" sz="quarter" idx="3"/>
          </p:nvPr>
        </p:nvSpPr>
        <p:spPr>
          <a:xfrm>
            <a:off x="609600" y="6248400"/>
            <a:ext cx="5421313" cy="365125"/>
          </a:xfrm>
          <a:prstGeom prst="rect">
            <a:avLst/>
          </a:prstGeom>
        </p:spPr>
        <p:txBody>
          <a:bodyPr vert="horz" anchor="ctr"/>
          <a:lstStyle>
            <a:lvl1pPr algn="r" eaLnBrk="1" fontAlgn="auto" latinLnBrk="0" hangingPunct="1">
              <a:spcBef>
                <a:spcPts val="0"/>
              </a:spcBef>
              <a:spcAft>
                <a:spcPts val="0"/>
              </a:spcAft>
              <a:defRPr kumimoji="0" sz="1400">
                <a:solidFill>
                  <a:schemeClr val="tx2"/>
                </a:solidFill>
                <a:latin typeface="+mn-lt"/>
              </a:defRPr>
            </a:lvl1pPr>
          </a:lstStyle>
          <a:p>
            <a:pPr>
              <a:defRPr/>
            </a:pPr>
            <a:endParaRPr lang="en-US"/>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Slide Number Placeholder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fontAlgn="auto" latinLnBrk="0" hangingPunct="1">
              <a:spcBef>
                <a:spcPts val="0"/>
              </a:spcBef>
              <a:spcAft>
                <a:spcPts val="0"/>
              </a:spcAft>
              <a:defRPr kumimoji="0" sz="1400" b="1">
                <a:solidFill>
                  <a:srgbClr val="FFFFFF"/>
                </a:solidFill>
                <a:latin typeface="+mn-lt"/>
              </a:defRPr>
            </a:lvl1pPr>
          </a:lstStyle>
          <a:p>
            <a:pPr>
              <a:defRPr/>
            </a:pPr>
            <a:fld id="{928A7461-C2A0-4059-99B8-AD6C484D3E75}"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763" r:id="rId1"/>
    <p:sldLayoutId id="2147483755" r:id="rId2"/>
    <p:sldLayoutId id="2147483764" r:id="rId3"/>
    <p:sldLayoutId id="2147483765" r:id="rId4"/>
    <p:sldLayoutId id="2147483766" r:id="rId5"/>
    <p:sldLayoutId id="2147483754" r:id="rId6"/>
    <p:sldLayoutId id="2147483767" r:id="rId7"/>
    <p:sldLayoutId id="2147483753" r:id="rId8"/>
    <p:sldLayoutId id="2147483768" r:id="rId9"/>
    <p:sldLayoutId id="2147483752" r:id="rId10"/>
    <p:sldLayoutId id="2147483769"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pitchFamily="34" charset="0"/>
        </a:defRPr>
      </a:lvl2pPr>
      <a:lvl3pPr algn="l" rtl="0" eaLnBrk="0" fontAlgn="base" hangingPunct="0">
        <a:spcBef>
          <a:spcPct val="0"/>
        </a:spcBef>
        <a:spcAft>
          <a:spcPct val="0"/>
        </a:spcAft>
        <a:defRPr sz="4400">
          <a:solidFill>
            <a:schemeClr val="tx2"/>
          </a:solidFill>
          <a:latin typeface="Tw Cen MT" pitchFamily="34" charset="0"/>
        </a:defRPr>
      </a:lvl3pPr>
      <a:lvl4pPr algn="l" rtl="0" eaLnBrk="0" fontAlgn="base" hangingPunct="0">
        <a:spcBef>
          <a:spcPct val="0"/>
        </a:spcBef>
        <a:spcAft>
          <a:spcPct val="0"/>
        </a:spcAft>
        <a:defRPr sz="4400">
          <a:solidFill>
            <a:schemeClr val="tx2"/>
          </a:solidFill>
          <a:latin typeface="Tw Cen MT" pitchFamily="34" charset="0"/>
        </a:defRPr>
      </a:lvl4pPr>
      <a:lvl5pPr algn="l" rtl="0" eaLnBrk="0" fontAlgn="base" hangingPunct="0">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9BBB59"/>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8064A2"/>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www.unodc.org/unodc/en/commissions/CCPCJ/institutes.html" TargetMode="External"/><Relationship Id="rId7"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066800" y="381000"/>
            <a:ext cx="7772400" cy="5486400"/>
          </a:xfrm>
        </p:spPr>
        <p:txBody>
          <a:bodyPr>
            <a:normAutofit/>
          </a:bodyPr>
          <a:lstStyle/>
          <a:p>
            <a:pPr eaLnBrk="1" fontAlgn="auto" hangingPunct="1">
              <a:spcAft>
                <a:spcPts val="0"/>
              </a:spcAft>
              <a:defRPr/>
            </a:pPr>
            <a:r>
              <a:rPr lang="en-US" dirty="0" smtClean="0"/>
              <a:t/>
            </a:r>
            <a:br>
              <a:rPr lang="en-US" dirty="0" smtClean="0"/>
            </a:br>
            <a:r>
              <a:rPr lang="en-US" b="1" dirty="0" smtClean="0"/>
              <a:t>IMPLEMENTING THE </a:t>
            </a:r>
            <a:br>
              <a:rPr lang="en-US" b="1" dirty="0" smtClean="0"/>
            </a:br>
            <a:r>
              <a:rPr lang="en-US" b="1" dirty="0" smtClean="0"/>
              <a:t>SALVADOR DECLARATION</a:t>
            </a:r>
            <a:br>
              <a:rPr lang="en-US" b="1" dirty="0" smtClean="0"/>
            </a:br>
            <a:r>
              <a:rPr lang="en-US" dirty="0" smtClean="0"/>
              <a:t/>
            </a:r>
            <a:br>
              <a:rPr lang="en-US" dirty="0" smtClean="0"/>
            </a:br>
            <a:endParaRPr lang="en-US" dirty="0"/>
          </a:p>
        </p:txBody>
      </p:sp>
      <p:sp>
        <p:nvSpPr>
          <p:cNvPr id="5" name="Content Placeholder 4"/>
          <p:cNvSpPr>
            <a:spLocks noGrp="1"/>
          </p:cNvSpPr>
          <p:nvPr>
            <p:ph type="subTitle" idx="1"/>
          </p:nvPr>
        </p:nvSpPr>
        <p:spPr>
          <a:xfrm>
            <a:off x="2362200" y="6049963"/>
            <a:ext cx="6705600" cy="685800"/>
          </a:xfrm>
        </p:spPr>
        <p:txBody>
          <a:bodyPr>
            <a:normAutofit fontScale="85000" lnSpcReduction="20000"/>
          </a:bodyPr>
          <a:lstStyle/>
          <a:p>
            <a:pPr algn="ctr" eaLnBrk="1" fontAlgn="auto" hangingPunct="1">
              <a:spcAft>
                <a:spcPts val="0"/>
              </a:spcAft>
              <a:buFont typeface="Wingdings"/>
              <a:buNone/>
              <a:defRPr/>
            </a:pPr>
            <a:r>
              <a:rPr lang="en-US" dirty="0" smtClean="0"/>
              <a:t>The United Nations Programme Network of Crime Prevention and Criminal Justice Institutes (PNI) </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oAutofit/>
          </a:bodyPr>
          <a:lstStyle/>
          <a:p>
            <a:pPr algn="ctr" eaLnBrk="1" fontAlgn="auto" hangingPunct="1">
              <a:spcAft>
                <a:spcPts val="0"/>
              </a:spcAft>
              <a:defRPr/>
            </a:pPr>
            <a:r>
              <a:rPr lang="en-US" sz="2800" b="1" cap="all" dirty="0" smtClean="0">
                <a:solidFill>
                  <a:schemeClr val="bg1"/>
                </a:solidFill>
                <a:latin typeface="+mj-lt"/>
                <a:ea typeface="+mj-ea"/>
                <a:cs typeface="+mj-cs"/>
              </a:rPr>
              <a:t>Responding to the challenges of emerging forms of crime</a:t>
            </a:r>
            <a:endParaRPr lang="en-US" sz="2800" b="1" cap="all" dirty="0">
              <a:solidFill>
                <a:schemeClr val="bg1"/>
              </a:solidFill>
              <a:latin typeface="+mj-lt"/>
              <a:ea typeface="+mj-ea"/>
              <a:cs typeface="+mj-cs"/>
            </a:endParaRPr>
          </a:p>
        </p:txBody>
      </p:sp>
      <p:pic>
        <p:nvPicPr>
          <p:cNvPr id="28676" name="Picture 4" descr="Picture 1.jpg"/>
          <p:cNvPicPr>
            <a:picLocks noChangeAspect="1"/>
          </p:cNvPicPr>
          <p:nvPr/>
        </p:nvPicPr>
        <p:blipFill>
          <a:blip r:embed="rId3" cstate="print"/>
          <a:srcRect/>
          <a:stretch>
            <a:fillRect/>
          </a:stretch>
        </p:blipFill>
        <p:spPr bwMode="auto">
          <a:xfrm>
            <a:off x="381000" y="2971800"/>
            <a:ext cx="2322513" cy="1651000"/>
          </a:xfrm>
          <a:prstGeom prst="rect">
            <a:avLst/>
          </a:prstGeom>
          <a:noFill/>
          <a:ln w="9525">
            <a:noFill/>
            <a:miter lim="800000"/>
            <a:headEnd/>
            <a:tailEnd/>
          </a:ln>
        </p:spPr>
      </p:pic>
      <p:pic>
        <p:nvPicPr>
          <p:cNvPr id="28677" name="Picture 5" descr="Picture 2.jpg"/>
          <p:cNvPicPr>
            <a:picLocks noChangeAspect="1"/>
          </p:cNvPicPr>
          <p:nvPr/>
        </p:nvPicPr>
        <p:blipFill>
          <a:blip r:embed="rId4" cstate="print"/>
          <a:srcRect/>
          <a:stretch>
            <a:fillRect/>
          </a:stretch>
        </p:blipFill>
        <p:spPr bwMode="auto">
          <a:xfrm>
            <a:off x="3657600" y="2743200"/>
            <a:ext cx="2438400" cy="1755775"/>
          </a:xfrm>
          <a:prstGeom prst="rect">
            <a:avLst/>
          </a:prstGeom>
          <a:noFill/>
          <a:ln w="9525">
            <a:noFill/>
            <a:miter lim="800000"/>
            <a:headEnd/>
            <a:tailEnd/>
          </a:ln>
        </p:spPr>
      </p:pic>
      <p:pic>
        <p:nvPicPr>
          <p:cNvPr id="28678" name="Picture 6" descr="Picture 3.jpg"/>
          <p:cNvPicPr>
            <a:picLocks noChangeAspect="1"/>
          </p:cNvPicPr>
          <p:nvPr/>
        </p:nvPicPr>
        <p:blipFill>
          <a:blip r:embed="rId5" cstate="print"/>
          <a:srcRect/>
          <a:stretch>
            <a:fillRect/>
          </a:stretch>
        </p:blipFill>
        <p:spPr bwMode="auto">
          <a:xfrm>
            <a:off x="5943600" y="4038600"/>
            <a:ext cx="2819400" cy="1992313"/>
          </a:xfrm>
          <a:prstGeom prst="rect">
            <a:avLst/>
          </a:prstGeom>
          <a:noFill/>
          <a:ln w="9525">
            <a:noFill/>
            <a:miter lim="800000"/>
            <a:headEnd/>
            <a:tailEnd/>
          </a:ln>
        </p:spPr>
      </p:pic>
      <p:pic>
        <p:nvPicPr>
          <p:cNvPr id="28679" name="Picture 7" descr="Picture 4.jpg"/>
          <p:cNvPicPr>
            <a:picLocks noChangeAspect="1"/>
          </p:cNvPicPr>
          <p:nvPr/>
        </p:nvPicPr>
        <p:blipFill>
          <a:blip r:embed="rId6" cstate="print"/>
          <a:srcRect/>
          <a:stretch>
            <a:fillRect/>
          </a:stretch>
        </p:blipFill>
        <p:spPr bwMode="auto">
          <a:xfrm>
            <a:off x="1600200" y="4191000"/>
            <a:ext cx="2590800" cy="1847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eaLnBrk="1" fontAlgn="auto" hangingPunct="1">
              <a:spcAft>
                <a:spcPts val="0"/>
              </a:spcAft>
              <a:defRPr/>
            </a:pPr>
            <a:r>
              <a:rPr lang="fr-CA" sz="2800" b="1" cap="all" dirty="0" smtClean="0">
                <a:solidFill>
                  <a:schemeClr val="tx1">
                    <a:lumMod val="95000"/>
                    <a:lumOff val="5000"/>
                  </a:schemeClr>
                </a:solidFill>
              </a:rPr>
              <a:t>Organized Crime and New Illicit Networks</a:t>
            </a:r>
            <a:endParaRPr lang="en-US" sz="2800" b="1" cap="all" dirty="0">
              <a:solidFill>
                <a:schemeClr val="tx1">
                  <a:lumMod val="95000"/>
                  <a:lumOff val="5000"/>
                </a:schemeClr>
              </a:solidFill>
            </a:endParaRPr>
          </a:p>
        </p:txBody>
      </p:sp>
      <p:sp>
        <p:nvSpPr>
          <p:cNvPr id="30722" name="Content Placeholder 2"/>
          <p:cNvSpPr>
            <a:spLocks noGrp="1"/>
          </p:cNvSpPr>
          <p:nvPr>
            <p:ph sz="quarter" idx="2"/>
          </p:nvPr>
        </p:nvSpPr>
        <p:spPr>
          <a:xfrm>
            <a:off x="609600" y="2438400"/>
            <a:ext cx="3886200" cy="4038600"/>
          </a:xfrm>
        </p:spPr>
        <p:txBody>
          <a:bodyPr/>
          <a:lstStyle/>
          <a:p>
            <a:pPr eaLnBrk="1" hangingPunct="1">
              <a:spcBef>
                <a:spcPct val="0"/>
              </a:spcBef>
              <a:buFont typeface="Wingdings" pitchFamily="2" charset="2"/>
              <a:buNone/>
            </a:pPr>
            <a:r>
              <a:rPr lang="en-CA" sz="3200" smtClean="0"/>
              <a:t>                    </a:t>
            </a:r>
          </a:p>
          <a:p>
            <a:pPr eaLnBrk="1" hangingPunct="1">
              <a:spcBef>
                <a:spcPts val="1200"/>
              </a:spcBef>
              <a:spcAft>
                <a:spcPts val="1200"/>
              </a:spcAft>
              <a:buFont typeface="Wingdings" pitchFamily="2" charset="2"/>
              <a:buNone/>
            </a:pPr>
            <a:r>
              <a:rPr lang="en-CA" sz="3200" smtClean="0"/>
              <a:t>Threat Assessments</a:t>
            </a:r>
          </a:p>
          <a:p>
            <a:pPr eaLnBrk="1" hangingPunct="1">
              <a:spcBef>
                <a:spcPts val="1200"/>
              </a:spcBef>
              <a:buFont typeface="Wingdings" pitchFamily="2" charset="2"/>
              <a:buNone/>
            </a:pPr>
            <a:r>
              <a:rPr lang="en-CA" sz="3200" smtClean="0"/>
              <a:t>                    </a:t>
            </a:r>
          </a:p>
          <a:p>
            <a:pPr eaLnBrk="1" hangingPunct="1">
              <a:spcBef>
                <a:spcPts val="1200"/>
              </a:spcBef>
              <a:buFont typeface="Wingdings" pitchFamily="2" charset="2"/>
              <a:buNone/>
            </a:pPr>
            <a:r>
              <a:rPr lang="en-CA" sz="3200" smtClean="0"/>
              <a:t>	</a:t>
            </a:r>
          </a:p>
          <a:p>
            <a:pPr eaLnBrk="1" hangingPunct="1">
              <a:spcBef>
                <a:spcPts val="1200"/>
              </a:spcBef>
              <a:buFont typeface="Wingdings" pitchFamily="2" charset="2"/>
              <a:buNone/>
            </a:pPr>
            <a:r>
              <a:rPr lang="en-US" sz="3200" smtClean="0"/>
              <a:t>Programme on Counterfeiting </a:t>
            </a:r>
            <a:endParaRPr lang="en-CA" sz="3200" smtClean="0"/>
          </a:p>
          <a:p>
            <a:pPr eaLnBrk="1" hangingPunct="1"/>
            <a:endParaRPr lang="en-CA" smtClean="0"/>
          </a:p>
          <a:p>
            <a:pPr eaLnBrk="1" hangingPunct="1"/>
            <a:endParaRPr lang="en-US" smtClean="0"/>
          </a:p>
        </p:txBody>
      </p:sp>
      <p:sp>
        <p:nvSpPr>
          <p:cNvPr id="4" name="Content Placeholder 3"/>
          <p:cNvSpPr>
            <a:spLocks noGrp="1"/>
          </p:cNvSpPr>
          <p:nvPr>
            <p:ph sz="quarter" idx="4"/>
          </p:nvPr>
        </p:nvSpPr>
        <p:spPr>
          <a:xfrm>
            <a:off x="4800600" y="2438400"/>
            <a:ext cx="3886200" cy="3962400"/>
          </a:xfrm>
        </p:spPr>
        <p:txBody>
          <a:bodyPr>
            <a:normAutofit fontScale="92500"/>
          </a:bodyPr>
          <a:lstStyle/>
          <a:p>
            <a:pPr marL="320040" indent="-320040" eaLnBrk="1" fontAlgn="auto" hangingPunct="1">
              <a:spcBef>
                <a:spcPts val="0"/>
              </a:spcBef>
              <a:spcAft>
                <a:spcPts val="0"/>
              </a:spcAft>
              <a:buFont typeface="Wingdings"/>
              <a:buNone/>
              <a:defRPr/>
            </a:pPr>
            <a:r>
              <a:rPr lang="en-CA" sz="2800" dirty="0" smtClean="0"/>
              <a:t>		   </a:t>
            </a:r>
            <a:r>
              <a:rPr lang="en-CA" sz="3500" dirty="0" smtClean="0"/>
              <a:t>Training –  </a:t>
            </a:r>
          </a:p>
          <a:p>
            <a:pPr marL="320040" indent="-320040" eaLnBrk="1" fontAlgn="auto" hangingPunct="1">
              <a:spcBef>
                <a:spcPts val="0"/>
              </a:spcBef>
              <a:spcAft>
                <a:spcPts val="0"/>
              </a:spcAft>
              <a:buFont typeface="Wingdings"/>
              <a:buNone/>
              <a:defRPr/>
            </a:pPr>
            <a:r>
              <a:rPr lang="en-CA" sz="3500" dirty="0" smtClean="0"/>
              <a:t>           international</a:t>
            </a:r>
          </a:p>
          <a:p>
            <a:pPr marL="320040" indent="-320040" eaLnBrk="1" fontAlgn="auto" hangingPunct="1">
              <a:spcBef>
                <a:spcPts val="0"/>
              </a:spcBef>
              <a:spcAft>
                <a:spcPts val="0"/>
              </a:spcAft>
              <a:buFont typeface="Wingdings"/>
              <a:buNone/>
              <a:defRPr/>
            </a:pPr>
            <a:r>
              <a:rPr lang="en-CA" sz="3500" dirty="0" smtClean="0"/>
              <a:t>   criminal justice and     counter-terrorism </a:t>
            </a:r>
          </a:p>
          <a:p>
            <a:pPr marL="320040" indent="-320040" eaLnBrk="1" fontAlgn="auto" hangingPunct="1">
              <a:spcBef>
                <a:spcPts val="0"/>
              </a:spcBef>
              <a:spcAft>
                <a:spcPts val="0"/>
              </a:spcAft>
              <a:buFont typeface="Wingdings"/>
              <a:buNone/>
              <a:defRPr/>
            </a:pPr>
            <a:endParaRPr lang="en-CA" sz="3200" dirty="0" smtClean="0"/>
          </a:p>
          <a:p>
            <a:pPr marL="320040" indent="-320040" eaLnBrk="1" fontAlgn="auto" hangingPunct="1">
              <a:spcBef>
                <a:spcPts val="0"/>
              </a:spcBef>
              <a:spcAft>
                <a:spcPts val="0"/>
              </a:spcAft>
              <a:buFont typeface="Wingdings"/>
              <a:buNone/>
              <a:defRPr/>
            </a:pPr>
            <a:endParaRPr lang="en-CA" sz="2800" dirty="0" smtClean="0"/>
          </a:p>
          <a:p>
            <a:pPr marL="320040" indent="-320040" eaLnBrk="1" fontAlgn="auto" hangingPunct="1">
              <a:spcBef>
                <a:spcPts val="0"/>
              </a:spcBef>
              <a:spcAft>
                <a:spcPts val="0"/>
              </a:spcAft>
              <a:buFont typeface="Wingdings"/>
              <a:buNone/>
              <a:defRPr/>
            </a:pPr>
            <a:endParaRPr lang="en-CA" sz="2800" dirty="0" smtClean="0"/>
          </a:p>
          <a:p>
            <a:pPr marL="320040" indent="-320040" eaLnBrk="1" fontAlgn="auto" hangingPunct="1">
              <a:spcBef>
                <a:spcPts val="0"/>
              </a:spcBef>
              <a:spcAft>
                <a:spcPts val="0"/>
              </a:spcAft>
              <a:buFont typeface="Wingdings"/>
              <a:buNone/>
              <a:defRPr/>
            </a:pPr>
            <a:r>
              <a:rPr lang="en-CA" sz="2800" dirty="0" smtClean="0"/>
              <a:t>    </a:t>
            </a:r>
            <a:r>
              <a:rPr lang="en-CA" sz="3500" dirty="0" err="1" smtClean="0"/>
              <a:t>AsiaJust</a:t>
            </a:r>
            <a:r>
              <a:rPr lang="en-CA" sz="3500" dirty="0" smtClean="0"/>
              <a:t> Programme</a:t>
            </a:r>
          </a:p>
          <a:p>
            <a:pPr marL="320040" indent="-320040" eaLnBrk="1" fontAlgn="auto" hangingPunct="1">
              <a:spcAft>
                <a:spcPts val="0"/>
              </a:spcAft>
              <a:buFont typeface="Wingdings"/>
              <a:buChar char=""/>
              <a:defRPr/>
            </a:pPr>
            <a:endParaRPr lang="en-US" dirty="0"/>
          </a:p>
        </p:txBody>
      </p:sp>
      <p:sp>
        <p:nvSpPr>
          <p:cNvPr id="30724" name="Text Placeholder 4"/>
          <p:cNvSpPr>
            <a:spLocks noGrp="1"/>
          </p:cNvSpPr>
          <p:nvPr>
            <p:ph type="body" sz="quarter" idx="1"/>
          </p:nvPr>
        </p:nvSpPr>
        <p:spPr>
          <a:xfrm>
            <a:off x="609600" y="1600200"/>
            <a:ext cx="3886200" cy="792163"/>
          </a:xfrm>
        </p:spPr>
        <p:txBody>
          <a:bodyPr/>
          <a:lstStyle/>
          <a:p>
            <a:pPr eaLnBrk="1" hangingPunct="1"/>
            <a:r>
              <a:rPr lang="en-US" smtClean="0"/>
              <a:t>Increasing Risk of Convergence</a:t>
            </a:r>
          </a:p>
        </p:txBody>
      </p:sp>
      <p:sp>
        <p:nvSpPr>
          <p:cNvPr id="6" name="Text Placeholder 5"/>
          <p:cNvSpPr>
            <a:spLocks noGrp="1"/>
          </p:cNvSpPr>
          <p:nvPr>
            <p:ph type="body" sz="quarter" idx="3"/>
          </p:nvPr>
        </p:nvSpPr>
        <p:spPr>
          <a:xfrm>
            <a:off x="4724400" y="1600200"/>
            <a:ext cx="3962400" cy="792163"/>
          </a:xfrm>
        </p:spPr>
        <p:txBody>
          <a:bodyPr>
            <a:normAutofit fontScale="25000" lnSpcReduction="20000"/>
          </a:bodyPr>
          <a:lstStyle/>
          <a:p>
            <a:pPr eaLnBrk="1" fontAlgn="auto" hangingPunct="1">
              <a:spcAft>
                <a:spcPts val="0"/>
              </a:spcAft>
              <a:defRPr/>
            </a:pPr>
            <a:endParaRPr lang="en-US" dirty="0" smtClean="0"/>
          </a:p>
          <a:p>
            <a:pPr eaLnBrk="1" fontAlgn="auto" hangingPunct="1">
              <a:spcAft>
                <a:spcPts val="0"/>
              </a:spcAft>
              <a:defRPr/>
            </a:pPr>
            <a:r>
              <a:rPr lang="en-US" sz="8000" dirty="0" smtClean="0"/>
              <a:t>Need for </a:t>
            </a:r>
          </a:p>
          <a:p>
            <a:pPr eaLnBrk="1" fontAlgn="auto" hangingPunct="1">
              <a:spcAft>
                <a:spcPts val="0"/>
              </a:spcAft>
              <a:defRPr/>
            </a:pPr>
            <a:r>
              <a:rPr lang="en-US" sz="8000" dirty="0" smtClean="0"/>
              <a:t> International Cooperation</a:t>
            </a:r>
            <a:r>
              <a:rPr lang="en-US" sz="6200" dirty="0" smtClean="0"/>
              <a:t>  </a:t>
            </a:r>
            <a:endParaRPr lang="en-US" sz="6200" dirty="0"/>
          </a:p>
        </p:txBody>
      </p:sp>
      <p:pic>
        <p:nvPicPr>
          <p:cNvPr id="30726" name="Picture 8"/>
          <p:cNvPicPr>
            <a:picLocks noChangeAspect="1" noChangeArrowheads="1"/>
          </p:cNvPicPr>
          <p:nvPr/>
        </p:nvPicPr>
        <p:blipFill>
          <a:blip r:embed="rId3" cstate="print"/>
          <a:srcRect/>
          <a:stretch>
            <a:fillRect/>
          </a:stretch>
        </p:blipFill>
        <p:spPr bwMode="auto">
          <a:xfrm>
            <a:off x="1143000" y="2514600"/>
            <a:ext cx="2057400" cy="457200"/>
          </a:xfrm>
          <a:prstGeom prst="rect">
            <a:avLst/>
          </a:prstGeom>
          <a:noFill/>
          <a:ln w="9525">
            <a:noFill/>
            <a:miter lim="800000"/>
            <a:headEnd/>
            <a:tailEnd/>
          </a:ln>
        </p:spPr>
      </p:pic>
      <p:pic>
        <p:nvPicPr>
          <p:cNvPr id="30727" name="Picture 9"/>
          <p:cNvPicPr>
            <a:picLocks noChangeAspect="1" noChangeArrowheads="1"/>
          </p:cNvPicPr>
          <p:nvPr/>
        </p:nvPicPr>
        <p:blipFill>
          <a:blip r:embed="rId4" cstate="print"/>
          <a:srcRect/>
          <a:stretch>
            <a:fillRect/>
          </a:stretch>
        </p:blipFill>
        <p:spPr bwMode="auto">
          <a:xfrm>
            <a:off x="1143000" y="4267200"/>
            <a:ext cx="2514600" cy="762000"/>
          </a:xfrm>
          <a:prstGeom prst="rect">
            <a:avLst/>
          </a:prstGeom>
          <a:noFill/>
          <a:ln w="9525">
            <a:noFill/>
            <a:miter lim="800000"/>
            <a:headEnd/>
            <a:tailEnd/>
          </a:ln>
        </p:spPr>
      </p:pic>
      <p:pic>
        <p:nvPicPr>
          <p:cNvPr id="30728" name="Picture 11"/>
          <p:cNvPicPr>
            <a:picLocks noChangeAspect="1" noChangeArrowheads="1"/>
          </p:cNvPicPr>
          <p:nvPr/>
        </p:nvPicPr>
        <p:blipFill>
          <a:blip r:embed="rId5" cstate="print"/>
          <a:srcRect/>
          <a:stretch>
            <a:fillRect/>
          </a:stretch>
        </p:blipFill>
        <p:spPr bwMode="auto">
          <a:xfrm>
            <a:off x="4876800" y="2438400"/>
            <a:ext cx="990600" cy="914400"/>
          </a:xfrm>
          <a:prstGeom prst="rect">
            <a:avLst/>
          </a:prstGeom>
          <a:noFill/>
          <a:ln w="9525">
            <a:noFill/>
            <a:miter lim="800000"/>
            <a:headEnd/>
            <a:tailEnd/>
          </a:ln>
        </p:spPr>
      </p:pic>
      <p:pic>
        <p:nvPicPr>
          <p:cNvPr id="30729" name="Picture 12"/>
          <p:cNvPicPr>
            <a:picLocks noChangeAspect="1" noChangeArrowheads="1"/>
          </p:cNvPicPr>
          <p:nvPr/>
        </p:nvPicPr>
        <p:blipFill>
          <a:blip r:embed="rId3" cstate="print"/>
          <a:srcRect/>
          <a:stretch>
            <a:fillRect/>
          </a:stretch>
        </p:blipFill>
        <p:spPr bwMode="auto">
          <a:xfrm>
            <a:off x="6096000" y="4800600"/>
            <a:ext cx="2590800" cy="685800"/>
          </a:xfrm>
          <a:prstGeom prst="rect">
            <a:avLst/>
          </a:prstGeom>
          <a:noFill/>
          <a:ln w="9525">
            <a:noFill/>
            <a:miter lim="800000"/>
            <a:headEnd/>
            <a:tailEnd/>
          </a:ln>
        </p:spPr>
      </p:pic>
      <p:pic>
        <p:nvPicPr>
          <p:cNvPr id="30730" name="Picture 13"/>
          <p:cNvPicPr>
            <a:picLocks noChangeAspect="1" noChangeArrowheads="1"/>
          </p:cNvPicPr>
          <p:nvPr/>
        </p:nvPicPr>
        <p:blipFill>
          <a:blip r:embed="rId6" cstate="print"/>
          <a:srcRect/>
          <a:stretch>
            <a:fillRect/>
          </a:stretch>
        </p:blipFill>
        <p:spPr bwMode="auto">
          <a:xfrm>
            <a:off x="4953000" y="4876800"/>
            <a:ext cx="914400" cy="53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0"/>
            <a:ext cx="8153400" cy="990600"/>
          </a:xfrm>
        </p:spPr>
        <p:txBody>
          <a:bodyPr>
            <a:normAutofit/>
          </a:bodyPr>
          <a:lstStyle/>
          <a:p>
            <a:pPr algn="ctr" eaLnBrk="1" fontAlgn="auto" hangingPunct="1">
              <a:spcAft>
                <a:spcPts val="0"/>
              </a:spcAft>
              <a:defRPr/>
            </a:pPr>
            <a:r>
              <a:rPr lang="en-US" sz="2800" b="1" cap="all" dirty="0" smtClean="0">
                <a:solidFill>
                  <a:schemeClr val="tx1">
                    <a:lumMod val="95000"/>
                    <a:lumOff val="5000"/>
                  </a:schemeClr>
                </a:solidFill>
              </a:rPr>
              <a:t>Emerging Crimes Impacting the Environment</a:t>
            </a:r>
            <a:endParaRPr lang="en-US" sz="2800" b="1" cap="all" dirty="0">
              <a:solidFill>
                <a:schemeClr val="tx1">
                  <a:lumMod val="95000"/>
                  <a:lumOff val="5000"/>
                </a:schemeClr>
              </a:solidFill>
            </a:endParaRPr>
          </a:p>
        </p:txBody>
      </p:sp>
      <p:sp>
        <p:nvSpPr>
          <p:cNvPr id="3" name="Content Placeholder 2"/>
          <p:cNvSpPr>
            <a:spLocks noGrp="1"/>
          </p:cNvSpPr>
          <p:nvPr>
            <p:ph sz="quarter" idx="1"/>
          </p:nvPr>
        </p:nvSpPr>
        <p:spPr>
          <a:xfrm>
            <a:off x="457200" y="1676400"/>
            <a:ext cx="4343400" cy="4876800"/>
          </a:xfrm>
        </p:spPr>
        <p:txBody>
          <a:bodyPr>
            <a:normAutofit fontScale="77500" lnSpcReduction="20000"/>
          </a:bodyPr>
          <a:lstStyle/>
          <a:p>
            <a:pPr marL="320040" indent="-320040" eaLnBrk="1" fontAlgn="auto" hangingPunct="1">
              <a:spcBef>
                <a:spcPts val="0"/>
              </a:spcBef>
              <a:spcAft>
                <a:spcPts val="0"/>
              </a:spcAft>
              <a:buFont typeface="Wingdings"/>
              <a:buChar char=""/>
              <a:defRPr/>
            </a:pPr>
            <a:r>
              <a:rPr lang="en-US" sz="4500" b="1" dirty="0" smtClean="0"/>
              <a:t>What is happening? </a:t>
            </a:r>
          </a:p>
          <a:p>
            <a:pPr marL="320040" indent="-320040" eaLnBrk="1" fontAlgn="auto" hangingPunct="1">
              <a:spcBef>
                <a:spcPts val="0"/>
              </a:spcBef>
              <a:spcAft>
                <a:spcPts val="0"/>
              </a:spcAft>
              <a:buFont typeface="Wingdings"/>
              <a:buChar char=""/>
              <a:defRPr/>
            </a:pPr>
            <a:endParaRPr lang="en-US" sz="4500" b="1" dirty="0" smtClean="0"/>
          </a:p>
          <a:p>
            <a:pPr marL="320040" indent="-320040" eaLnBrk="1" fontAlgn="auto" hangingPunct="1">
              <a:spcBef>
                <a:spcPts val="0"/>
              </a:spcBef>
              <a:spcAft>
                <a:spcPts val="0"/>
              </a:spcAft>
              <a:buFont typeface="Wingdings"/>
              <a:buChar char=""/>
              <a:defRPr/>
            </a:pPr>
            <a:r>
              <a:rPr lang="en-US" sz="4500" b="1" dirty="0" smtClean="0"/>
              <a:t>Who is affected? </a:t>
            </a:r>
            <a:r>
              <a:rPr lang="en-US" sz="4500" dirty="0" smtClean="0"/>
              <a:t/>
            </a:r>
            <a:br>
              <a:rPr lang="en-US" sz="4500" dirty="0" smtClean="0"/>
            </a:br>
            <a:endParaRPr lang="en-US" sz="4500" dirty="0" smtClean="0"/>
          </a:p>
          <a:p>
            <a:pPr marL="320040" indent="-320040" eaLnBrk="1" fontAlgn="auto" hangingPunct="1">
              <a:spcBef>
                <a:spcPts val="0"/>
              </a:spcBef>
              <a:spcAft>
                <a:spcPts val="0"/>
              </a:spcAft>
              <a:buFont typeface="Wingdings"/>
              <a:buChar char=""/>
              <a:defRPr/>
            </a:pPr>
            <a:r>
              <a:rPr lang="en-CA" sz="4200" b="1" dirty="0" smtClean="0"/>
              <a:t>What can we do? </a:t>
            </a:r>
            <a:br>
              <a:rPr lang="en-CA" sz="4200" b="1" dirty="0" smtClean="0"/>
            </a:br>
            <a:endParaRPr lang="en-US" sz="4200" b="1" dirty="0" smtClean="0"/>
          </a:p>
          <a:p>
            <a:pPr marL="320040" indent="-320040" eaLnBrk="1" fontAlgn="auto" hangingPunct="1">
              <a:spcBef>
                <a:spcPts val="0"/>
              </a:spcBef>
              <a:spcAft>
                <a:spcPts val="0"/>
              </a:spcAft>
              <a:buFont typeface="Wingdings"/>
              <a:buNone/>
              <a:defRPr/>
            </a:pPr>
            <a:endParaRPr lang="en-US" sz="4500" dirty="0" smtClean="0"/>
          </a:p>
          <a:p>
            <a:pPr marL="640080" lvl="1" indent="-274320" eaLnBrk="1" fontAlgn="auto" hangingPunct="1">
              <a:spcBef>
                <a:spcPts val="0"/>
              </a:spcBef>
              <a:spcAft>
                <a:spcPts val="0"/>
              </a:spcAft>
              <a:buFont typeface="Wingdings 2"/>
              <a:buNone/>
              <a:defRPr/>
            </a:pPr>
            <a:r>
              <a:rPr lang="en-US" sz="4200" b="1" i="1" dirty="0" smtClean="0"/>
              <a:t> </a:t>
            </a:r>
          </a:p>
          <a:p>
            <a:pPr marL="640080" lvl="1" indent="-274320" eaLnBrk="1" fontAlgn="auto" hangingPunct="1">
              <a:spcBef>
                <a:spcPts val="0"/>
              </a:spcBef>
              <a:spcAft>
                <a:spcPts val="0"/>
              </a:spcAft>
              <a:buFont typeface="Wingdings 2"/>
              <a:buNone/>
              <a:defRPr/>
            </a:pPr>
            <a:endParaRPr lang="en-US" sz="4100" b="1" i="1" dirty="0" smtClean="0"/>
          </a:p>
          <a:p>
            <a:pPr marL="640080" lvl="1" indent="-274320" eaLnBrk="1" fontAlgn="auto" hangingPunct="1">
              <a:spcBef>
                <a:spcPts val="0"/>
              </a:spcBef>
              <a:spcAft>
                <a:spcPts val="0"/>
              </a:spcAft>
              <a:buFont typeface="Wingdings 2"/>
              <a:buNone/>
              <a:defRPr/>
            </a:pPr>
            <a:r>
              <a:rPr lang="en-US" sz="4100" b="1" i="1" dirty="0" smtClean="0"/>
              <a:t>CBRN Centres of Excellence Initiative</a:t>
            </a:r>
            <a:r>
              <a:rPr lang="en-US" dirty="0" smtClean="0"/>
              <a:t/>
            </a:r>
            <a:br>
              <a:rPr lang="en-US" dirty="0" smtClean="0"/>
            </a:br>
            <a:endParaRPr lang="en-US" dirty="0" smtClean="0"/>
          </a:p>
          <a:p>
            <a:pPr marL="320040" indent="-320040" eaLnBrk="1" fontAlgn="auto" hangingPunct="1">
              <a:spcAft>
                <a:spcPts val="0"/>
              </a:spcAft>
              <a:buFont typeface="Wingdings"/>
              <a:buChar char=""/>
              <a:defRPr/>
            </a:pPr>
            <a:endParaRPr lang="en-US" dirty="0" smtClean="0"/>
          </a:p>
          <a:p>
            <a:pPr marL="320040" indent="-320040" eaLnBrk="1" fontAlgn="auto" hangingPunct="1">
              <a:spcAft>
                <a:spcPts val="0"/>
              </a:spcAft>
              <a:buFont typeface="Wingdings"/>
              <a:buChar char=""/>
              <a:defRPr/>
            </a:pPr>
            <a:endParaRPr lang="en-US" dirty="0"/>
          </a:p>
        </p:txBody>
      </p:sp>
      <p:pic>
        <p:nvPicPr>
          <p:cNvPr id="32771" name="Picture 3"/>
          <p:cNvPicPr>
            <a:picLocks noChangeAspect="1" noChangeArrowheads="1"/>
          </p:cNvPicPr>
          <p:nvPr/>
        </p:nvPicPr>
        <p:blipFill>
          <a:blip r:embed="rId3" cstate="print"/>
          <a:srcRect/>
          <a:stretch>
            <a:fillRect/>
          </a:stretch>
        </p:blipFill>
        <p:spPr bwMode="auto">
          <a:xfrm>
            <a:off x="4876800" y="1524000"/>
            <a:ext cx="2466975" cy="1847850"/>
          </a:xfrm>
          <a:prstGeom prst="rect">
            <a:avLst/>
          </a:prstGeom>
          <a:noFill/>
          <a:ln w="9525">
            <a:noFill/>
            <a:miter lim="800000"/>
            <a:headEnd/>
            <a:tailEnd/>
          </a:ln>
        </p:spPr>
      </p:pic>
      <p:pic>
        <p:nvPicPr>
          <p:cNvPr id="32772" name="Picture 4"/>
          <p:cNvPicPr>
            <a:picLocks noChangeAspect="1" noChangeArrowheads="1"/>
          </p:cNvPicPr>
          <p:nvPr/>
        </p:nvPicPr>
        <p:blipFill>
          <a:blip r:embed="rId4" cstate="print"/>
          <a:srcRect/>
          <a:stretch>
            <a:fillRect/>
          </a:stretch>
        </p:blipFill>
        <p:spPr bwMode="auto">
          <a:xfrm>
            <a:off x="4114800" y="3276600"/>
            <a:ext cx="1524000" cy="1019175"/>
          </a:xfrm>
          <a:prstGeom prst="rect">
            <a:avLst/>
          </a:prstGeom>
          <a:noFill/>
          <a:ln w="9525">
            <a:noFill/>
            <a:miter lim="800000"/>
            <a:headEnd/>
            <a:tailEnd/>
          </a:ln>
        </p:spPr>
      </p:pic>
      <p:pic>
        <p:nvPicPr>
          <p:cNvPr id="32773" name="Picture 5"/>
          <p:cNvPicPr>
            <a:picLocks noChangeAspect="1" noChangeArrowheads="1"/>
          </p:cNvPicPr>
          <p:nvPr/>
        </p:nvPicPr>
        <p:blipFill>
          <a:blip r:embed="rId5" cstate="print"/>
          <a:srcRect/>
          <a:stretch>
            <a:fillRect/>
          </a:stretch>
        </p:blipFill>
        <p:spPr bwMode="auto">
          <a:xfrm>
            <a:off x="4724400" y="4132263"/>
            <a:ext cx="1712913" cy="1277937"/>
          </a:xfrm>
          <a:prstGeom prst="rect">
            <a:avLst/>
          </a:prstGeom>
          <a:noFill/>
          <a:ln w="9525">
            <a:noFill/>
            <a:miter lim="800000"/>
            <a:headEnd/>
            <a:tailEnd/>
          </a:ln>
        </p:spPr>
      </p:pic>
      <p:pic>
        <p:nvPicPr>
          <p:cNvPr id="32774" name="Picture 2" descr="image001"/>
          <p:cNvPicPr>
            <a:picLocks noChangeAspect="1" noChangeArrowheads="1"/>
          </p:cNvPicPr>
          <p:nvPr/>
        </p:nvPicPr>
        <p:blipFill>
          <a:blip r:embed="rId6" cstate="print"/>
          <a:srcRect/>
          <a:stretch>
            <a:fillRect/>
          </a:stretch>
        </p:blipFill>
        <p:spPr bwMode="auto">
          <a:xfrm>
            <a:off x="6705600" y="3603625"/>
            <a:ext cx="2112963" cy="2720975"/>
          </a:xfrm>
          <a:prstGeom prst="rect">
            <a:avLst/>
          </a:prstGeom>
          <a:noFill/>
          <a:ln w="9525">
            <a:noFill/>
            <a:miter lim="800000"/>
            <a:headEnd/>
            <a:tailEnd/>
          </a:ln>
        </p:spPr>
      </p:pic>
      <p:pic>
        <p:nvPicPr>
          <p:cNvPr id="32775" name="Picture 8"/>
          <p:cNvPicPr>
            <a:picLocks noChangeAspect="1" noChangeArrowheads="1"/>
          </p:cNvPicPr>
          <p:nvPr/>
        </p:nvPicPr>
        <p:blipFill>
          <a:blip r:embed="rId7" cstate="print"/>
          <a:srcRect/>
          <a:stretch>
            <a:fillRect/>
          </a:stretch>
        </p:blipFill>
        <p:spPr bwMode="auto">
          <a:xfrm>
            <a:off x="609600" y="4343400"/>
            <a:ext cx="2209800" cy="609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531225" cy="990600"/>
          </a:xfrm>
        </p:spPr>
        <p:txBody>
          <a:bodyPr>
            <a:normAutofit/>
          </a:bodyPr>
          <a:lstStyle/>
          <a:p>
            <a:pPr algn="ctr" eaLnBrk="1" fontAlgn="auto" hangingPunct="1">
              <a:spcAft>
                <a:spcPts val="0"/>
              </a:spcAft>
              <a:defRPr/>
            </a:pPr>
            <a:r>
              <a:rPr lang="en-US" sz="2800" b="1" cap="all" dirty="0" smtClean="0">
                <a:solidFill>
                  <a:schemeClr val="tx1">
                    <a:lumMod val="95000"/>
                    <a:lumOff val="5000"/>
                  </a:schemeClr>
                </a:solidFill>
              </a:rPr>
              <a:t>Addressing Economic  Fraud  and  Identity-Related  Crime</a:t>
            </a:r>
            <a:endParaRPr lang="en-US" sz="2800" b="1" cap="all" dirty="0">
              <a:solidFill>
                <a:schemeClr val="tx1">
                  <a:lumMod val="95000"/>
                  <a:lumOff val="5000"/>
                </a:schemeClr>
              </a:solidFill>
            </a:endParaRPr>
          </a:p>
        </p:txBody>
      </p:sp>
      <p:sp>
        <p:nvSpPr>
          <p:cNvPr id="3" name="Content Placeholder 2"/>
          <p:cNvSpPr>
            <a:spLocks noGrp="1"/>
          </p:cNvSpPr>
          <p:nvPr>
            <p:ph sz="quarter" idx="1"/>
          </p:nvPr>
        </p:nvSpPr>
        <p:spPr>
          <a:xfrm>
            <a:off x="3810000" y="1752600"/>
            <a:ext cx="5029200" cy="5105400"/>
          </a:xfrm>
        </p:spPr>
        <p:txBody>
          <a:bodyPr>
            <a:normAutofit fontScale="70000" lnSpcReduction="20000"/>
          </a:bodyPr>
          <a:lstStyle/>
          <a:p>
            <a:pPr marL="320040" indent="-320040" eaLnBrk="1" fontAlgn="auto" hangingPunct="1">
              <a:spcBef>
                <a:spcPts val="0"/>
              </a:spcBef>
              <a:spcAft>
                <a:spcPts val="0"/>
              </a:spcAft>
              <a:buFont typeface="Wingdings"/>
              <a:buChar char=""/>
              <a:defRPr/>
            </a:pPr>
            <a:r>
              <a:rPr lang="en-US" sz="5100" dirty="0" smtClean="0"/>
              <a:t> Research </a:t>
            </a:r>
            <a:br>
              <a:rPr lang="en-US" sz="5100" dirty="0" smtClean="0"/>
            </a:br>
            <a:endParaRPr lang="en-US" sz="5100" dirty="0" smtClean="0"/>
          </a:p>
          <a:p>
            <a:pPr marL="320040" indent="-320040" eaLnBrk="1" fontAlgn="auto" hangingPunct="1">
              <a:spcBef>
                <a:spcPts val="0"/>
              </a:spcBef>
              <a:spcAft>
                <a:spcPts val="0"/>
              </a:spcAft>
              <a:buFont typeface="Wingdings"/>
              <a:buChar char=""/>
              <a:defRPr/>
            </a:pPr>
            <a:r>
              <a:rPr lang="en-US" sz="5100" dirty="0" smtClean="0"/>
              <a:t> Prevention, Prosecution and International Cooperation </a:t>
            </a:r>
          </a:p>
          <a:p>
            <a:pPr marL="320040" indent="-320040" eaLnBrk="1" fontAlgn="auto" hangingPunct="1">
              <a:spcBef>
                <a:spcPts val="0"/>
              </a:spcBef>
              <a:spcAft>
                <a:spcPts val="0"/>
              </a:spcAft>
              <a:buFont typeface="Wingdings"/>
              <a:buChar char=""/>
              <a:defRPr/>
            </a:pPr>
            <a:endParaRPr lang="en-US" sz="5100" dirty="0" smtClean="0"/>
          </a:p>
          <a:p>
            <a:pPr marL="320040" indent="-320040" eaLnBrk="1" fontAlgn="auto" hangingPunct="1">
              <a:spcBef>
                <a:spcPts val="0"/>
              </a:spcBef>
              <a:spcAft>
                <a:spcPts val="0"/>
              </a:spcAft>
              <a:buFont typeface="Wingdings"/>
              <a:buChar char=""/>
              <a:defRPr/>
            </a:pPr>
            <a:r>
              <a:rPr lang="en-US" sz="5100" dirty="0" smtClean="0"/>
              <a:t> Support to the UN Expert Group on Economic Fraud and ID Related Crime  </a:t>
            </a:r>
            <a:endParaRPr lang="en-US" sz="3500" dirty="0" smtClean="0"/>
          </a:p>
          <a:p>
            <a:pPr marL="640080" lvl="1" indent="-274320" eaLnBrk="1" fontAlgn="auto" hangingPunct="1">
              <a:spcAft>
                <a:spcPts val="0"/>
              </a:spcAft>
              <a:buFont typeface="Wingdings 2"/>
              <a:buChar char=""/>
              <a:defRPr/>
            </a:pPr>
            <a:endParaRPr lang="en-US" dirty="0" smtClean="0"/>
          </a:p>
          <a:p>
            <a:pPr marL="320040" indent="-320040" eaLnBrk="1" fontAlgn="auto" hangingPunct="1">
              <a:spcAft>
                <a:spcPts val="0"/>
              </a:spcAft>
              <a:buFont typeface="Wingdings"/>
              <a:buChar char=""/>
              <a:defRPr/>
            </a:pPr>
            <a:endParaRPr lang="en-US" dirty="0"/>
          </a:p>
        </p:txBody>
      </p:sp>
      <p:pic>
        <p:nvPicPr>
          <p:cNvPr id="34819" name="Picture 3"/>
          <p:cNvPicPr>
            <a:picLocks noChangeAspect="1" noChangeArrowheads="1"/>
          </p:cNvPicPr>
          <p:nvPr/>
        </p:nvPicPr>
        <p:blipFill>
          <a:blip r:embed="rId3" cstate="print"/>
          <a:srcRect/>
          <a:stretch>
            <a:fillRect/>
          </a:stretch>
        </p:blipFill>
        <p:spPr bwMode="auto">
          <a:xfrm>
            <a:off x="1295400" y="1524000"/>
            <a:ext cx="2209800" cy="2590800"/>
          </a:xfrm>
          <a:prstGeom prst="rect">
            <a:avLst/>
          </a:prstGeom>
          <a:noFill/>
          <a:ln w="9525">
            <a:noFill/>
            <a:miter lim="800000"/>
            <a:headEnd/>
            <a:tailEnd/>
          </a:ln>
        </p:spPr>
      </p:pic>
      <p:pic>
        <p:nvPicPr>
          <p:cNvPr id="34820" name="Picture 3" descr="image005"/>
          <p:cNvPicPr>
            <a:picLocks noChangeAspect="1" noChangeArrowheads="1"/>
          </p:cNvPicPr>
          <p:nvPr/>
        </p:nvPicPr>
        <p:blipFill>
          <a:blip r:embed="rId4" cstate="print"/>
          <a:srcRect/>
          <a:stretch>
            <a:fillRect/>
          </a:stretch>
        </p:blipFill>
        <p:spPr bwMode="auto">
          <a:xfrm>
            <a:off x="457200" y="4041775"/>
            <a:ext cx="1981200" cy="2511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a:bodyPr>
          <a:lstStyle/>
          <a:p>
            <a:pPr algn="ctr" eaLnBrk="1" fontAlgn="auto" hangingPunct="1">
              <a:spcAft>
                <a:spcPts val="0"/>
              </a:spcAft>
              <a:defRPr/>
            </a:pPr>
            <a:r>
              <a:rPr lang="en-US" sz="2800" b="1" cap="all" dirty="0" smtClean="0">
                <a:solidFill>
                  <a:schemeClr val="tx1">
                    <a:lumMod val="95000"/>
                    <a:lumOff val="5000"/>
                  </a:schemeClr>
                </a:solidFill>
              </a:rPr>
              <a:t>Fighting Technology-related Crime</a:t>
            </a:r>
            <a:endParaRPr lang="en-US" sz="2800" b="1" cap="all" dirty="0">
              <a:solidFill>
                <a:schemeClr val="tx1">
                  <a:lumMod val="95000"/>
                  <a:lumOff val="5000"/>
                </a:schemeClr>
              </a:solidFill>
            </a:endParaRPr>
          </a:p>
        </p:txBody>
      </p:sp>
      <p:sp>
        <p:nvSpPr>
          <p:cNvPr id="3" name="Content Placeholder 2"/>
          <p:cNvSpPr>
            <a:spLocks noGrp="1"/>
          </p:cNvSpPr>
          <p:nvPr>
            <p:ph sz="quarter" idx="1"/>
          </p:nvPr>
        </p:nvSpPr>
        <p:spPr>
          <a:xfrm>
            <a:off x="612775" y="1600200"/>
            <a:ext cx="8153400" cy="4800600"/>
          </a:xfrm>
        </p:spPr>
        <p:txBody>
          <a:bodyPr>
            <a:normAutofit fontScale="32500" lnSpcReduction="20000"/>
          </a:bodyPr>
          <a:lstStyle/>
          <a:p>
            <a:pPr marL="320040" indent="-320040" eaLnBrk="1" fontAlgn="auto" hangingPunct="1">
              <a:lnSpc>
                <a:spcPct val="120000"/>
              </a:lnSpc>
              <a:spcBef>
                <a:spcPts val="1200"/>
              </a:spcBef>
              <a:spcAft>
                <a:spcPts val="0"/>
              </a:spcAft>
              <a:buFont typeface="Wingdings"/>
              <a:buChar char=""/>
              <a:defRPr/>
            </a:pPr>
            <a:r>
              <a:rPr lang="en-US" sz="9000" dirty="0" smtClean="0"/>
              <a:t>          </a:t>
            </a:r>
            <a:r>
              <a:rPr lang="en-US" sz="9000" b="1" dirty="0" smtClean="0"/>
              <a:t>African Centre for Cyberlaw and Cybercrime Prevention</a:t>
            </a:r>
            <a:br>
              <a:rPr lang="en-US" sz="9000" b="1" dirty="0" smtClean="0"/>
            </a:br>
            <a:endParaRPr lang="en-US" sz="9000" b="1" dirty="0" smtClean="0"/>
          </a:p>
          <a:p>
            <a:pPr marL="320040" indent="-320040" eaLnBrk="1" fontAlgn="auto" hangingPunct="1">
              <a:lnSpc>
                <a:spcPct val="120000"/>
              </a:lnSpc>
              <a:spcBef>
                <a:spcPts val="0"/>
              </a:spcBef>
              <a:spcAft>
                <a:spcPts val="1200"/>
              </a:spcAft>
              <a:buFont typeface="Wingdings"/>
              <a:buChar char=""/>
              <a:defRPr/>
            </a:pPr>
            <a:r>
              <a:rPr lang="en-US" sz="9000" dirty="0" smtClean="0"/>
              <a:t>           </a:t>
            </a:r>
            <a:r>
              <a:rPr lang="en-US" sz="9000" b="1" dirty="0" smtClean="0"/>
              <a:t>“Digital Criminal Guide for Cyber terrorism Crime</a:t>
            </a:r>
          </a:p>
          <a:p>
            <a:pPr marL="320040" indent="-320040" eaLnBrk="1" fontAlgn="auto" hangingPunct="1">
              <a:lnSpc>
                <a:spcPct val="120000"/>
              </a:lnSpc>
              <a:spcBef>
                <a:spcPts val="1200"/>
              </a:spcBef>
              <a:spcAft>
                <a:spcPts val="1200"/>
              </a:spcAft>
              <a:buFont typeface="Wingdings"/>
              <a:buChar char=""/>
              <a:defRPr/>
            </a:pPr>
            <a:r>
              <a:rPr lang="fr-CA" sz="9000" dirty="0" smtClean="0"/>
              <a:t>            </a:t>
            </a:r>
            <a:r>
              <a:rPr lang="fr-CA" sz="9000" b="1" dirty="0" smtClean="0"/>
              <a:t>Virtual Forum on </a:t>
            </a:r>
            <a:r>
              <a:rPr lang="fr-CA" sz="9000" b="1" dirty="0" err="1" smtClean="0"/>
              <a:t>Cybercrime</a:t>
            </a:r>
            <a:endParaRPr lang="fr-CA" sz="9000" b="1" dirty="0" smtClean="0"/>
          </a:p>
          <a:p>
            <a:pPr marL="320040" indent="-320040" eaLnBrk="1" fontAlgn="auto" hangingPunct="1">
              <a:lnSpc>
                <a:spcPct val="120000"/>
              </a:lnSpc>
              <a:spcBef>
                <a:spcPts val="1200"/>
              </a:spcBef>
              <a:spcAft>
                <a:spcPts val="0"/>
              </a:spcAft>
              <a:buFont typeface="Wingdings"/>
              <a:buChar char=""/>
              <a:defRPr/>
            </a:pPr>
            <a:r>
              <a:rPr lang="fr-CA" sz="9000" dirty="0" smtClean="0"/>
              <a:t>            </a:t>
            </a:r>
            <a:r>
              <a:rPr lang="fr-CA" sz="9000" b="1" dirty="0" err="1" smtClean="0"/>
              <a:t>Human</a:t>
            </a:r>
            <a:r>
              <a:rPr lang="fr-CA" sz="9000" b="1" dirty="0" smtClean="0"/>
              <a:t>  </a:t>
            </a:r>
            <a:r>
              <a:rPr lang="fr-CA" sz="9000" b="1" dirty="0" err="1" smtClean="0"/>
              <a:t>Rights</a:t>
            </a:r>
            <a:r>
              <a:rPr lang="fr-CA" sz="9000" b="1" dirty="0" smtClean="0"/>
              <a:t> and </a:t>
            </a:r>
            <a:r>
              <a:rPr lang="fr-CA" sz="9000" b="1" dirty="0" err="1" smtClean="0"/>
              <a:t>Cybercrime</a:t>
            </a:r>
            <a:r>
              <a:rPr lang="fr-CA" sz="9000" b="1" dirty="0" smtClean="0"/>
              <a:t> </a:t>
            </a:r>
            <a:r>
              <a:rPr lang="fr-CA" sz="9000" b="1" dirty="0" err="1" smtClean="0"/>
              <a:t>projects</a:t>
            </a:r>
            <a:endParaRPr lang="en-US" sz="9000" b="1" dirty="0" smtClean="0"/>
          </a:p>
          <a:p>
            <a:pPr marL="640080" lvl="1" indent="-274320" eaLnBrk="1" fontAlgn="auto" hangingPunct="1">
              <a:spcAft>
                <a:spcPts val="0"/>
              </a:spcAft>
              <a:buFont typeface="Wingdings 2"/>
              <a:buChar char=""/>
              <a:defRPr/>
            </a:pPr>
            <a:endParaRPr lang="fr-CA" sz="2900" dirty="0" smtClean="0"/>
          </a:p>
          <a:p>
            <a:pPr marL="320040" indent="-320040" eaLnBrk="1" fontAlgn="auto" hangingPunct="1">
              <a:spcAft>
                <a:spcPts val="0"/>
              </a:spcAft>
              <a:buFont typeface="Wingdings"/>
              <a:buChar char=""/>
              <a:defRPr/>
            </a:pPr>
            <a:endParaRPr lang="fr-CA" dirty="0" smtClean="0"/>
          </a:p>
          <a:p>
            <a:pPr marL="320040" indent="-320040" eaLnBrk="1" fontAlgn="auto" hangingPunct="1">
              <a:spcAft>
                <a:spcPts val="0"/>
              </a:spcAft>
              <a:buFont typeface="Wingdings"/>
              <a:buNone/>
              <a:defRPr/>
            </a:pPr>
            <a:endParaRPr lang="en-US" dirty="0"/>
          </a:p>
        </p:txBody>
      </p:sp>
      <p:pic>
        <p:nvPicPr>
          <p:cNvPr id="36867" name="Picture 6"/>
          <p:cNvPicPr>
            <a:picLocks noChangeAspect="1" noChangeArrowheads="1"/>
          </p:cNvPicPr>
          <p:nvPr/>
        </p:nvPicPr>
        <p:blipFill>
          <a:blip r:embed="rId3" cstate="print"/>
          <a:srcRect/>
          <a:stretch>
            <a:fillRect/>
          </a:stretch>
        </p:blipFill>
        <p:spPr bwMode="auto">
          <a:xfrm>
            <a:off x="1066800" y="2743200"/>
            <a:ext cx="685800" cy="685800"/>
          </a:xfrm>
          <a:prstGeom prst="rect">
            <a:avLst/>
          </a:prstGeom>
          <a:noFill/>
          <a:ln w="9525">
            <a:noFill/>
            <a:miter lim="800000"/>
            <a:headEnd/>
            <a:tailEnd/>
          </a:ln>
        </p:spPr>
      </p:pic>
      <p:pic>
        <p:nvPicPr>
          <p:cNvPr id="36868" name="Picture 7"/>
          <p:cNvPicPr>
            <a:picLocks noChangeAspect="1" noChangeArrowheads="1"/>
          </p:cNvPicPr>
          <p:nvPr/>
        </p:nvPicPr>
        <p:blipFill>
          <a:blip r:embed="rId4" cstate="print"/>
          <a:srcRect/>
          <a:stretch>
            <a:fillRect/>
          </a:stretch>
        </p:blipFill>
        <p:spPr bwMode="auto">
          <a:xfrm>
            <a:off x="1066800" y="4267200"/>
            <a:ext cx="692150" cy="314325"/>
          </a:xfrm>
          <a:prstGeom prst="rect">
            <a:avLst/>
          </a:prstGeom>
          <a:noFill/>
          <a:ln w="9525">
            <a:noFill/>
            <a:miter lim="800000"/>
            <a:headEnd/>
            <a:tailEnd/>
          </a:ln>
        </p:spPr>
      </p:pic>
      <p:pic>
        <p:nvPicPr>
          <p:cNvPr id="36869" name="Picture 8"/>
          <p:cNvPicPr>
            <a:picLocks noChangeAspect="1" noChangeArrowheads="1"/>
          </p:cNvPicPr>
          <p:nvPr/>
        </p:nvPicPr>
        <p:blipFill>
          <a:blip r:embed="rId5" cstate="print"/>
          <a:srcRect/>
          <a:stretch>
            <a:fillRect/>
          </a:stretch>
        </p:blipFill>
        <p:spPr bwMode="auto">
          <a:xfrm>
            <a:off x="1066800" y="4876800"/>
            <a:ext cx="990600" cy="457200"/>
          </a:xfrm>
          <a:prstGeom prst="rect">
            <a:avLst/>
          </a:prstGeom>
          <a:noFill/>
          <a:ln w="9525">
            <a:noFill/>
            <a:miter lim="800000"/>
            <a:headEnd/>
            <a:tailEnd/>
          </a:ln>
        </p:spPr>
      </p:pic>
      <p:pic>
        <p:nvPicPr>
          <p:cNvPr id="36870" name="Picture 2"/>
          <p:cNvPicPr>
            <a:picLocks noChangeAspect="1" noChangeArrowheads="1"/>
          </p:cNvPicPr>
          <p:nvPr/>
        </p:nvPicPr>
        <p:blipFill>
          <a:blip r:embed="rId6" cstate="print"/>
          <a:srcRect/>
          <a:stretch>
            <a:fillRect/>
          </a:stretch>
        </p:blipFill>
        <p:spPr bwMode="auto">
          <a:xfrm>
            <a:off x="990600" y="1600200"/>
            <a:ext cx="762000" cy="571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a:bodyPr>
          <a:lstStyle/>
          <a:p>
            <a:pPr algn="ctr" eaLnBrk="1" fontAlgn="auto" hangingPunct="1">
              <a:spcAft>
                <a:spcPts val="0"/>
              </a:spcAft>
              <a:defRPr/>
            </a:pPr>
            <a:r>
              <a:rPr lang="fr-CA" dirty="0" smtClean="0"/>
              <a:t> </a:t>
            </a:r>
            <a:r>
              <a:rPr lang="fr-CA" sz="2800" b="1" cap="all" dirty="0" smtClean="0">
                <a:solidFill>
                  <a:schemeClr val="tx1">
                    <a:lumMod val="95000"/>
                    <a:lumOff val="5000"/>
                  </a:schemeClr>
                </a:solidFill>
              </a:rPr>
              <a:t>Contribution of the </a:t>
            </a:r>
            <a:r>
              <a:rPr lang="fr-CA" sz="2800" b="1" cap="all" dirty="0" err="1" smtClean="0">
                <a:solidFill>
                  <a:schemeClr val="tx1">
                    <a:lumMod val="95000"/>
                    <a:lumOff val="5000"/>
                  </a:schemeClr>
                </a:solidFill>
              </a:rPr>
              <a:t>PNI</a:t>
            </a:r>
            <a:r>
              <a:rPr lang="fr-CA" sz="2800" b="1" cap="all" dirty="0" smtClean="0">
                <a:solidFill>
                  <a:schemeClr val="tx1">
                    <a:lumMod val="95000"/>
                    <a:lumOff val="5000"/>
                  </a:schemeClr>
                </a:solidFill>
              </a:rPr>
              <a:t> </a:t>
            </a:r>
            <a:endParaRPr lang="en-US" sz="2800" b="1" cap="all" dirty="0">
              <a:solidFill>
                <a:schemeClr val="tx1">
                  <a:lumMod val="95000"/>
                  <a:lumOff val="5000"/>
                </a:schemeClr>
              </a:solidFill>
            </a:endParaRPr>
          </a:p>
        </p:txBody>
      </p:sp>
      <p:sp>
        <p:nvSpPr>
          <p:cNvPr id="38914" name="Content Placeholder 2"/>
          <p:cNvSpPr>
            <a:spLocks noGrp="1"/>
          </p:cNvSpPr>
          <p:nvPr>
            <p:ph sz="quarter" idx="1"/>
          </p:nvPr>
        </p:nvSpPr>
        <p:spPr>
          <a:xfrm>
            <a:off x="612775" y="1600200"/>
            <a:ext cx="8153400" cy="4495800"/>
          </a:xfrm>
        </p:spPr>
        <p:txBody>
          <a:bodyPr/>
          <a:lstStyle/>
          <a:p>
            <a:pPr eaLnBrk="1" hangingPunct="1"/>
            <a:r>
              <a:rPr lang="en-US" smtClean="0"/>
              <a:t>Identification of new trends / emerging crimes</a:t>
            </a:r>
            <a:br>
              <a:rPr lang="en-US" smtClean="0"/>
            </a:br>
            <a:endParaRPr lang="en-US" smtClean="0"/>
          </a:p>
          <a:p>
            <a:pPr eaLnBrk="1" hangingPunct="1"/>
            <a:r>
              <a:rPr lang="en-US" smtClean="0"/>
              <a:t>Research</a:t>
            </a:r>
            <a:br>
              <a:rPr lang="en-US" smtClean="0"/>
            </a:br>
            <a:endParaRPr lang="en-US" smtClean="0"/>
          </a:p>
          <a:p>
            <a:pPr eaLnBrk="1" hangingPunct="1"/>
            <a:r>
              <a:rPr lang="en-US" smtClean="0"/>
              <a:t>Development of Toolkits, Manuals and other forms of technical assistance  and training</a:t>
            </a:r>
            <a:br>
              <a:rPr lang="en-US" smtClean="0"/>
            </a:br>
            <a:endParaRPr lang="en-US" smtClean="0"/>
          </a:p>
          <a:p>
            <a:pPr eaLnBrk="1" hangingPunct="1"/>
            <a:r>
              <a:rPr lang="en-US" smtClean="0"/>
              <a:t>Collaboration with UNODC and Member States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normAutofit/>
          </a:bodyPr>
          <a:lstStyle/>
          <a:p>
            <a:pPr algn="ctr" eaLnBrk="1" fontAlgn="auto" hangingPunct="1">
              <a:spcAft>
                <a:spcPts val="0"/>
              </a:spcAft>
              <a:defRPr/>
            </a:pPr>
            <a:r>
              <a:rPr lang="fr-CA" sz="2800" b="1" cap="all" dirty="0" smtClean="0">
                <a:solidFill>
                  <a:schemeClr val="tx1">
                    <a:lumMod val="95000"/>
                    <a:lumOff val="5000"/>
                  </a:schemeClr>
                </a:solidFill>
              </a:rPr>
              <a:t>Resources</a:t>
            </a:r>
            <a:endParaRPr lang="en-US" sz="2800" b="1" cap="all" dirty="0">
              <a:solidFill>
                <a:schemeClr val="tx1">
                  <a:lumMod val="95000"/>
                  <a:lumOff val="5000"/>
                </a:schemeClr>
              </a:solidFill>
            </a:endParaRPr>
          </a:p>
        </p:txBody>
      </p:sp>
      <p:sp>
        <p:nvSpPr>
          <p:cNvPr id="40962" name="Content Placeholder 2"/>
          <p:cNvSpPr>
            <a:spLocks noGrp="1"/>
          </p:cNvSpPr>
          <p:nvPr>
            <p:ph sz="quarter" idx="1"/>
          </p:nvPr>
        </p:nvSpPr>
        <p:spPr>
          <a:xfrm>
            <a:off x="612775" y="1600200"/>
            <a:ext cx="8153400" cy="5029200"/>
          </a:xfrm>
        </p:spPr>
        <p:txBody>
          <a:bodyPr/>
          <a:lstStyle/>
          <a:p>
            <a:pPr eaLnBrk="1" hangingPunct="1">
              <a:buFont typeface="Wingdings" pitchFamily="2" charset="2"/>
              <a:buNone/>
            </a:pPr>
            <a:r>
              <a:rPr lang="fr-CA" dirty="0" smtClean="0"/>
              <a:t>For links to the various PNI institutes, </a:t>
            </a:r>
            <a:r>
              <a:rPr lang="fr-CA" dirty="0" err="1" smtClean="0"/>
              <a:t>see</a:t>
            </a:r>
            <a:r>
              <a:rPr lang="fr-CA" dirty="0" smtClean="0"/>
              <a:t> </a:t>
            </a:r>
          </a:p>
          <a:p>
            <a:pPr eaLnBrk="1" hangingPunct="1">
              <a:buFont typeface="Wingdings" pitchFamily="2" charset="2"/>
              <a:buNone/>
            </a:pPr>
            <a:r>
              <a:rPr lang="en-US" u="sng" dirty="0" smtClean="0">
                <a:hlinkClick r:id="rId3"/>
              </a:rPr>
              <a:t>http://www.unodc.org/unodc/en/commissions/CCPCJ/institutes.html</a:t>
            </a:r>
            <a:endParaRPr lang="en-US" u="sng" dirty="0" smtClean="0"/>
          </a:p>
          <a:p>
            <a:pPr eaLnBrk="1" hangingPunct="1"/>
            <a:endParaRPr lang="en-US" u="sng" dirty="0" smtClean="0"/>
          </a:p>
          <a:p>
            <a:pPr eaLnBrk="1" hangingPunct="1">
              <a:buFont typeface="Wingdings" pitchFamily="2" charset="2"/>
              <a:buNone/>
            </a:pPr>
            <a:r>
              <a:rPr lang="en-US" dirty="0" smtClean="0"/>
              <a:t>                    </a:t>
            </a:r>
          </a:p>
        </p:txBody>
      </p:sp>
      <p:pic>
        <p:nvPicPr>
          <p:cNvPr id="40963" name="Picture 3"/>
          <p:cNvPicPr>
            <a:picLocks noChangeAspect="1" noChangeArrowheads="1"/>
          </p:cNvPicPr>
          <p:nvPr/>
        </p:nvPicPr>
        <p:blipFill>
          <a:blip r:embed="rId4" cstate="print"/>
          <a:srcRect/>
          <a:stretch>
            <a:fillRect/>
          </a:stretch>
        </p:blipFill>
        <p:spPr bwMode="auto">
          <a:xfrm>
            <a:off x="990600" y="3505200"/>
            <a:ext cx="1600200" cy="3124200"/>
          </a:xfrm>
          <a:prstGeom prst="rect">
            <a:avLst/>
          </a:prstGeom>
          <a:noFill/>
          <a:ln w="9525">
            <a:noFill/>
            <a:miter lim="800000"/>
            <a:headEnd/>
            <a:tailEnd/>
          </a:ln>
        </p:spPr>
      </p:pic>
      <p:pic>
        <p:nvPicPr>
          <p:cNvPr id="40964" name="Picture 5"/>
          <p:cNvPicPr>
            <a:picLocks noChangeAspect="1" noChangeArrowheads="1"/>
          </p:cNvPicPr>
          <p:nvPr/>
        </p:nvPicPr>
        <p:blipFill>
          <a:blip r:embed="rId5" cstate="print"/>
          <a:srcRect/>
          <a:stretch>
            <a:fillRect/>
          </a:stretch>
        </p:blipFill>
        <p:spPr bwMode="auto">
          <a:xfrm>
            <a:off x="6019800" y="3200400"/>
            <a:ext cx="1974850" cy="3435350"/>
          </a:xfrm>
          <a:prstGeom prst="rect">
            <a:avLst/>
          </a:prstGeom>
          <a:noFill/>
          <a:ln w="9525">
            <a:noFill/>
            <a:miter lim="800000"/>
            <a:headEnd/>
            <a:tailEnd/>
          </a:ln>
        </p:spPr>
      </p:pic>
      <p:pic>
        <p:nvPicPr>
          <p:cNvPr id="40965" name="Picture 2"/>
          <p:cNvPicPr>
            <a:picLocks noChangeAspect="1" noChangeArrowheads="1"/>
          </p:cNvPicPr>
          <p:nvPr/>
        </p:nvPicPr>
        <p:blipFill>
          <a:blip r:embed="rId6" cstate="print"/>
          <a:srcRect/>
          <a:stretch>
            <a:fillRect/>
          </a:stretch>
        </p:blipFill>
        <p:spPr bwMode="auto">
          <a:xfrm>
            <a:off x="3581400" y="4495800"/>
            <a:ext cx="1712913" cy="2133600"/>
          </a:xfrm>
          <a:prstGeom prst="rect">
            <a:avLst/>
          </a:prstGeom>
          <a:noFill/>
          <a:ln w="9525">
            <a:noFill/>
            <a:miter lim="800000"/>
            <a:headEnd/>
            <a:tailEnd/>
          </a:ln>
        </p:spPr>
      </p:pic>
      <p:pic>
        <p:nvPicPr>
          <p:cNvPr id="40966" name="Picture 2"/>
          <p:cNvPicPr>
            <a:picLocks noChangeAspect="1" noChangeArrowheads="1"/>
          </p:cNvPicPr>
          <p:nvPr/>
        </p:nvPicPr>
        <p:blipFill>
          <a:blip r:embed="rId7" cstate="print"/>
          <a:srcRect/>
          <a:stretch>
            <a:fillRect/>
          </a:stretch>
        </p:blipFill>
        <p:spPr bwMode="auto">
          <a:xfrm>
            <a:off x="4114800" y="3649663"/>
            <a:ext cx="684213" cy="669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edia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1346</TotalTime>
  <Words>1084</Words>
  <Application>Microsoft Office PowerPoint</Application>
  <PresentationFormat>On-screen Show (4:3)</PresentationFormat>
  <Paragraphs>134</Paragraphs>
  <Slides>8</Slides>
  <Notes>8</Notes>
  <HiddenSlides>0</HiddenSlides>
  <MMClips>0</MMClips>
  <ScaleCrop>false</ScaleCrop>
  <HeadingPairs>
    <vt:vector size="4" baseType="variant">
      <vt:variant>
        <vt:lpstr>Theme</vt:lpstr>
      </vt:variant>
      <vt:variant>
        <vt:i4>2</vt:i4>
      </vt:variant>
      <vt:variant>
        <vt:lpstr>Slide Titles</vt:lpstr>
      </vt:variant>
      <vt:variant>
        <vt:i4>8</vt:i4>
      </vt:variant>
    </vt:vector>
  </HeadingPairs>
  <TitlesOfParts>
    <vt:vector size="10" baseType="lpstr">
      <vt:lpstr>Concourse</vt:lpstr>
      <vt:lpstr>Median</vt:lpstr>
      <vt:lpstr> IMPLEMENTING THE  SALVADOR DECLARATION  </vt:lpstr>
      <vt:lpstr>Responding to the challenges of emerging forms of crime</vt:lpstr>
      <vt:lpstr>Organized Crime and New Illicit Networks</vt:lpstr>
      <vt:lpstr>Emerging Crimes Impacting the Environment</vt:lpstr>
      <vt:lpstr>Addressing Economic  Fraud  and  Identity-Related  Crime</vt:lpstr>
      <vt:lpstr>Fighting Technology-related Crime</vt:lpstr>
      <vt:lpstr> Contribution of the PNI </vt:lpstr>
      <vt:lpstr>Resources</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Gary's Desktop HP</dc:creator>
  <cp:lastModifiedBy>user1</cp:lastModifiedBy>
  <cp:revision>136</cp:revision>
  <dcterms:created xsi:type="dcterms:W3CDTF">2012-01-11T19:27:27Z</dcterms:created>
  <dcterms:modified xsi:type="dcterms:W3CDTF">2012-05-02T19:56:53Z</dcterms:modified>
</cp:coreProperties>
</file>