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2" r:id="rId3"/>
    <p:sldId id="273" r:id="rId4"/>
    <p:sldId id="266" r:id="rId5"/>
    <p:sldId id="267" r:id="rId6"/>
    <p:sldId id="265" r:id="rId7"/>
    <p:sldId id="268" r:id="rId8"/>
    <p:sldId id="269" r:id="rId9"/>
    <p:sldId id="274" r:id="rId10"/>
    <p:sldId id="277" r:id="rId11"/>
    <p:sldId id="279" r:id="rId12"/>
    <p:sldId id="280" r:id="rId13"/>
    <p:sldId id="281" r:id="rId14"/>
    <p:sldId id="282" r:id="rId15"/>
    <p:sldId id="283" r:id="rId16"/>
    <p:sldId id="284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36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0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title>
      <c:tx>
        <c:rich>
          <a:bodyPr/>
          <a:lstStyle/>
          <a:p>
            <a:pPr>
              <a:defRPr lang="en-US"/>
            </a:pPr>
            <a:r>
              <a:rPr lang="en-US"/>
              <a:t>Chart 1: </a:t>
            </a:r>
            <a:r>
              <a:rPr lang="en-US" sz="1800" b="1" i="0" u="none" strike="noStrike" baseline="0">
                <a:effectLst/>
              </a:rPr>
              <a:t>Total Number of Black and White Women Murdered in Top Ten States 2001-2010</a:t>
            </a:r>
            <a:endParaRPr lang="en-US"/>
          </a:p>
        </c:rich>
      </c:tx>
    </c:title>
    <c:plotArea>
      <c:layout/>
      <c:barChart>
        <c:barDir val="col"/>
        <c:grouping val="clustered"/>
        <c:ser>
          <c:idx val="0"/>
          <c:order val="0"/>
          <c:tx>
            <c:strRef>
              <c:f>Sheet1!$A$3</c:f>
              <c:strCache>
                <c:ptCount val="1"/>
                <c:pt idx="0">
                  <c:v>Blacks</c:v>
                </c:pt>
              </c:strCache>
            </c:strRef>
          </c:tx>
          <c:cat>
            <c:numRef>
              <c:f>Sheet1!$B$2:$K$2</c:f>
              <c:numCache>
                <c:formatCode>General</c:formatCode>
                <c:ptCount val="10"/>
                <c:pt idx="0">
                  <c:v>2001</c:v>
                </c:pt>
                <c:pt idx="1">
                  <c:v>2002</c:v>
                </c:pt>
                <c:pt idx="2">
                  <c:v>2002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</c:numCache>
            </c:numRef>
          </c:cat>
          <c:val>
            <c:numRef>
              <c:f>Sheet1!$B$3:$K$3</c:f>
              <c:numCache>
                <c:formatCode>General</c:formatCode>
                <c:ptCount val="10"/>
                <c:pt idx="0">
                  <c:v>609</c:v>
                </c:pt>
                <c:pt idx="1">
                  <c:v>639</c:v>
                </c:pt>
                <c:pt idx="2">
                  <c:v>572</c:v>
                </c:pt>
                <c:pt idx="3">
                  <c:v>566</c:v>
                </c:pt>
                <c:pt idx="4">
                  <c:v>574</c:v>
                </c:pt>
                <c:pt idx="5">
                  <c:v>551</c:v>
                </c:pt>
                <c:pt idx="6">
                  <c:v>579</c:v>
                </c:pt>
                <c:pt idx="7">
                  <c:v>542</c:v>
                </c:pt>
                <c:pt idx="8">
                  <c:v>497</c:v>
                </c:pt>
                <c:pt idx="9">
                  <c:v>499</c:v>
                </c:pt>
              </c:numCache>
            </c:numRef>
          </c:val>
        </c:ser>
        <c:ser>
          <c:idx val="1"/>
          <c:order val="1"/>
          <c:tx>
            <c:strRef>
              <c:f>Sheet1!$A$4</c:f>
              <c:strCache>
                <c:ptCount val="1"/>
                <c:pt idx="0">
                  <c:v>Whites</c:v>
                </c:pt>
              </c:strCache>
            </c:strRef>
          </c:tx>
          <c:cat>
            <c:numRef>
              <c:f>Sheet1!$B$2:$K$2</c:f>
              <c:numCache>
                <c:formatCode>General</c:formatCode>
                <c:ptCount val="10"/>
                <c:pt idx="0">
                  <c:v>2001</c:v>
                </c:pt>
                <c:pt idx="1">
                  <c:v>2002</c:v>
                </c:pt>
                <c:pt idx="2">
                  <c:v>2002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</c:numCache>
            </c:numRef>
          </c:cat>
          <c:val>
            <c:numRef>
              <c:f>Sheet1!$B$4:$K$4</c:f>
              <c:numCache>
                <c:formatCode>General</c:formatCode>
                <c:ptCount val="10"/>
                <c:pt idx="0">
                  <c:v>1121</c:v>
                </c:pt>
                <c:pt idx="1">
                  <c:v>1159</c:v>
                </c:pt>
                <c:pt idx="2">
                  <c:v>1157</c:v>
                </c:pt>
                <c:pt idx="3">
                  <c:v>1178</c:v>
                </c:pt>
                <c:pt idx="4">
                  <c:v>1204</c:v>
                </c:pt>
                <c:pt idx="5">
                  <c:v>1208</c:v>
                </c:pt>
                <c:pt idx="6">
                  <c:v>1197</c:v>
                </c:pt>
                <c:pt idx="7">
                  <c:v>1193</c:v>
                </c:pt>
                <c:pt idx="8">
                  <c:v>1228</c:v>
                </c:pt>
                <c:pt idx="9">
                  <c:v>1218</c:v>
                </c:pt>
              </c:numCache>
            </c:numRef>
          </c:val>
        </c:ser>
        <c:axId val="39411712"/>
        <c:axId val="39413248"/>
      </c:barChart>
      <c:catAx>
        <c:axId val="3941171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lang="en-US"/>
            </a:pPr>
            <a:endParaRPr lang="en-US"/>
          </a:p>
        </c:txPr>
        <c:crossAx val="39413248"/>
        <c:crosses val="autoZero"/>
        <c:auto val="1"/>
        <c:lblAlgn val="ctr"/>
        <c:lblOffset val="100"/>
      </c:catAx>
      <c:valAx>
        <c:axId val="39413248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 lang="en-US"/>
                </a:pPr>
                <a:r>
                  <a:rPr lang="en-US" sz="1200"/>
                  <a:t>Number of women</a:t>
                </a:r>
              </a:p>
            </c:rich>
          </c:tx>
        </c:title>
        <c:numFmt formatCode="General" sourceLinked="1"/>
        <c:tickLblPos val="nextTo"/>
        <c:txPr>
          <a:bodyPr/>
          <a:lstStyle/>
          <a:p>
            <a:pPr>
              <a:defRPr lang="en-US"/>
            </a:pPr>
            <a:endParaRPr lang="en-US"/>
          </a:p>
        </c:txPr>
        <c:crossAx val="39411712"/>
        <c:crosses val="autoZero"/>
        <c:crossBetween val="between"/>
      </c:valAx>
    </c:plotArea>
    <c:legend>
      <c:legendPos val="r"/>
      <c:txPr>
        <a:bodyPr/>
        <a:lstStyle/>
        <a:p>
          <a:pPr>
            <a:defRPr lang="en-US"/>
          </a:pPr>
          <a:endParaRPr lang="en-US"/>
        </a:p>
      </c:txPr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style val="3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US" sz="1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sz="1800" b="1" i="0" baseline="0">
                <a:effectLst/>
              </a:rPr>
              <a:t>Chart 2:  Rate of Murdered Women by Race, 2001-2010</a:t>
            </a:r>
            <a:endParaRPr lang="en-US">
              <a:effectLst/>
            </a:endParaRPr>
          </a:p>
        </c:rich>
      </c:tx>
    </c:title>
    <c:plotArea>
      <c:layout/>
      <c:barChart>
        <c:barDir val="col"/>
        <c:grouping val="clustered"/>
        <c:ser>
          <c:idx val="0"/>
          <c:order val="0"/>
          <c:tx>
            <c:strRef>
              <c:f>Sheet1!$A$8</c:f>
              <c:strCache>
                <c:ptCount val="1"/>
                <c:pt idx="0">
                  <c:v>Whites</c:v>
                </c:pt>
              </c:strCache>
            </c:strRef>
          </c:tx>
          <c:cat>
            <c:numRef>
              <c:f>Sheet1!$B$7:$K$7</c:f>
              <c:numCache>
                <c:formatCode>General</c:formatCode>
                <c:ptCount val="10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</c:numCache>
            </c:numRef>
          </c:cat>
          <c:val>
            <c:numRef>
              <c:f>Sheet1!$B$8:$K$8</c:f>
              <c:numCache>
                <c:formatCode>General</c:formatCode>
                <c:ptCount val="10"/>
                <c:pt idx="0">
                  <c:v>2.0099999999999998</c:v>
                </c:pt>
                <c:pt idx="1">
                  <c:v>1.0900000000000001</c:v>
                </c:pt>
                <c:pt idx="2">
                  <c:v>1.01</c:v>
                </c:pt>
                <c:pt idx="3">
                  <c:v>0.99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Sheet1!$A$9</c:f>
              <c:strCache>
                <c:ptCount val="1"/>
                <c:pt idx="0">
                  <c:v>Blacks</c:v>
                </c:pt>
              </c:strCache>
            </c:strRef>
          </c:tx>
          <c:cat>
            <c:numRef>
              <c:f>Sheet1!$B$7:$K$7</c:f>
              <c:numCache>
                <c:formatCode>General</c:formatCode>
                <c:ptCount val="10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</c:numCache>
            </c:numRef>
          </c:cat>
          <c:val>
            <c:numRef>
              <c:f>Sheet1!$B$9:$K$9</c:f>
              <c:numCache>
                <c:formatCode>General</c:formatCode>
                <c:ptCount val="10"/>
                <c:pt idx="0">
                  <c:v>4.18</c:v>
                </c:pt>
                <c:pt idx="1">
                  <c:v>3.3</c:v>
                </c:pt>
                <c:pt idx="2">
                  <c:v>2.9499999999999997</c:v>
                </c:pt>
                <c:pt idx="3">
                  <c:v>2.88</c:v>
                </c:pt>
                <c:pt idx="4">
                  <c:v>2.8899999999999997</c:v>
                </c:pt>
                <c:pt idx="5">
                  <c:v>2.7</c:v>
                </c:pt>
                <c:pt idx="6">
                  <c:v>2.9</c:v>
                </c:pt>
                <c:pt idx="7">
                  <c:v>2.7</c:v>
                </c:pt>
                <c:pt idx="8">
                  <c:v>2.6</c:v>
                </c:pt>
                <c:pt idx="9">
                  <c:v>2.6</c:v>
                </c:pt>
              </c:numCache>
            </c:numRef>
          </c:val>
        </c:ser>
        <c:axId val="39502976"/>
        <c:axId val="39504512"/>
      </c:barChart>
      <c:catAx>
        <c:axId val="3950297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lang="en-US"/>
            </a:pPr>
            <a:endParaRPr lang="en-US"/>
          </a:p>
        </c:txPr>
        <c:crossAx val="39504512"/>
        <c:crosses val="autoZero"/>
        <c:auto val="1"/>
        <c:lblAlgn val="ctr"/>
        <c:lblOffset val="100"/>
      </c:catAx>
      <c:valAx>
        <c:axId val="3950451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en-US"/>
            </a:pPr>
            <a:endParaRPr lang="en-US"/>
          </a:p>
        </c:txPr>
        <c:crossAx val="39502976"/>
        <c:crosses val="autoZero"/>
        <c:crossBetween val="between"/>
      </c:valAx>
    </c:plotArea>
    <c:legend>
      <c:legendPos val="r"/>
      <c:txPr>
        <a:bodyPr/>
        <a:lstStyle/>
        <a:p>
          <a:pPr>
            <a:defRPr lang="en-US"/>
          </a:pPr>
          <a:endParaRPr lang="en-US"/>
        </a:p>
      </c:txPr>
    </c:legend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US" sz="1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sz="1600" b="0" i="0" baseline="0" dirty="0">
                <a:effectLst/>
              </a:rPr>
              <a:t>Chart 3: Characteristics of the </a:t>
            </a:r>
            <a:r>
              <a:rPr lang="en-US" sz="1600" b="0" i="0" baseline="0" dirty="0" err="1">
                <a:effectLst/>
              </a:rPr>
              <a:t>Femicide</a:t>
            </a:r>
            <a:r>
              <a:rPr lang="en-US" sz="1600" b="0" i="0" baseline="0" dirty="0">
                <a:effectLst/>
              </a:rPr>
              <a:t> Incidents for Black Women, 2001-2010</a:t>
            </a:r>
            <a:endParaRPr lang="en-US" sz="1600" dirty="0">
              <a:effectLst/>
            </a:endParaRPr>
          </a:p>
        </c:rich>
      </c:tx>
      <c:layout>
        <c:manualLayout>
          <c:xMode val="edge"/>
          <c:yMode val="edge"/>
          <c:x val="0.11863572682553764"/>
          <c:y val="0"/>
        </c:manualLayout>
      </c:layout>
    </c:title>
    <c:plotArea>
      <c:layout>
        <c:manualLayout>
          <c:layoutTarget val="inner"/>
          <c:xMode val="edge"/>
          <c:yMode val="edge"/>
          <c:x val="7.2646051693869396E-2"/>
          <c:y val="0.16430548223049612"/>
          <c:w val="0.70806000243347156"/>
          <c:h val="0.77899135544864195"/>
        </c:manualLayout>
      </c:layout>
      <c:barChart>
        <c:barDir val="col"/>
        <c:grouping val="clustered"/>
        <c:ser>
          <c:idx val="0"/>
          <c:order val="0"/>
          <c:tx>
            <c:strRef>
              <c:f>Sheet1!$A$13</c:f>
              <c:strCache>
                <c:ptCount val="1"/>
                <c:pt idx="0">
                  <c:v>killed by acquaintance</c:v>
                </c:pt>
              </c:strCache>
            </c:strRef>
          </c:tx>
          <c:cat>
            <c:numRef>
              <c:f>Sheet1!$B$12:$K$12</c:f>
              <c:numCache>
                <c:formatCode>General</c:formatCode>
                <c:ptCount val="10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</c:numCache>
            </c:numRef>
          </c:cat>
          <c:val>
            <c:numRef>
              <c:f>Sheet1!$B$13:$K$13</c:f>
              <c:numCache>
                <c:formatCode>0%</c:formatCode>
                <c:ptCount val="10"/>
                <c:pt idx="0">
                  <c:v>0.8</c:v>
                </c:pt>
                <c:pt idx="1">
                  <c:v>0.79</c:v>
                </c:pt>
                <c:pt idx="2">
                  <c:v>0.8200000000000004</c:v>
                </c:pt>
                <c:pt idx="3">
                  <c:v>0.94000000000000039</c:v>
                </c:pt>
                <c:pt idx="4">
                  <c:v>0.9</c:v>
                </c:pt>
                <c:pt idx="5">
                  <c:v>0.9</c:v>
                </c:pt>
                <c:pt idx="6">
                  <c:v>0.92</c:v>
                </c:pt>
                <c:pt idx="7">
                  <c:v>0.92</c:v>
                </c:pt>
                <c:pt idx="8">
                  <c:v>0.92</c:v>
                </c:pt>
                <c:pt idx="9">
                  <c:v>0.94000000000000039</c:v>
                </c:pt>
              </c:numCache>
            </c:numRef>
          </c:val>
        </c:ser>
        <c:ser>
          <c:idx val="1"/>
          <c:order val="1"/>
          <c:tx>
            <c:strRef>
              <c:f>Sheet1!$A$14</c:f>
              <c:strCache>
                <c:ptCount val="1"/>
                <c:pt idx="0">
                  <c:v>killed by black male</c:v>
                </c:pt>
              </c:strCache>
            </c:strRef>
          </c:tx>
          <c:cat>
            <c:numRef>
              <c:f>Sheet1!$B$12:$K$12</c:f>
              <c:numCache>
                <c:formatCode>General</c:formatCode>
                <c:ptCount val="10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</c:numCache>
            </c:numRef>
          </c:cat>
          <c:val>
            <c:numRef>
              <c:f>Sheet1!$B$14:$K$14</c:f>
              <c:numCache>
                <c:formatCode>0%</c:formatCode>
                <c:ptCount val="10"/>
                <c:pt idx="0">
                  <c:v>0.94000000000000039</c:v>
                </c:pt>
                <c:pt idx="1">
                  <c:v>0.94000000000000039</c:v>
                </c:pt>
                <c:pt idx="2">
                  <c:v>0.9500000000000004</c:v>
                </c:pt>
                <c:pt idx="3">
                  <c:v>0.94000000000000039</c:v>
                </c:pt>
                <c:pt idx="4">
                  <c:v>0.9500000000000004</c:v>
                </c:pt>
                <c:pt idx="5">
                  <c:v>0.94000000000000039</c:v>
                </c:pt>
                <c:pt idx="6">
                  <c:v>0.9</c:v>
                </c:pt>
                <c:pt idx="7">
                  <c:v>0.9</c:v>
                </c:pt>
                <c:pt idx="8">
                  <c:v>0.92</c:v>
                </c:pt>
                <c:pt idx="9">
                  <c:v>0.94000000000000039</c:v>
                </c:pt>
              </c:numCache>
            </c:numRef>
          </c:val>
        </c:ser>
        <c:ser>
          <c:idx val="2"/>
          <c:order val="2"/>
          <c:tx>
            <c:strRef>
              <c:f>Sheet1!$A$15</c:f>
              <c:strCache>
                <c:ptCount val="1"/>
                <c:pt idx="0">
                  <c:v>weapon used - firearm</c:v>
                </c:pt>
              </c:strCache>
            </c:strRef>
          </c:tx>
          <c:cat>
            <c:numRef>
              <c:f>Sheet1!$B$12:$K$12</c:f>
              <c:numCache>
                <c:formatCode>General</c:formatCode>
                <c:ptCount val="10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</c:numCache>
            </c:numRef>
          </c:cat>
          <c:val>
            <c:numRef>
              <c:f>Sheet1!$B$15:$K$15</c:f>
              <c:numCache>
                <c:formatCode>0%</c:formatCode>
                <c:ptCount val="10"/>
                <c:pt idx="0">
                  <c:v>0.53</c:v>
                </c:pt>
                <c:pt idx="1">
                  <c:v>0.59</c:v>
                </c:pt>
                <c:pt idx="2">
                  <c:v>0.51</c:v>
                </c:pt>
                <c:pt idx="3">
                  <c:v>0.51</c:v>
                </c:pt>
                <c:pt idx="4">
                  <c:v>0.54</c:v>
                </c:pt>
                <c:pt idx="5">
                  <c:v>0.59</c:v>
                </c:pt>
                <c:pt idx="6">
                  <c:v>0.56999999999999995</c:v>
                </c:pt>
                <c:pt idx="7">
                  <c:v>0.58000000000000007</c:v>
                </c:pt>
                <c:pt idx="8">
                  <c:v>0.59</c:v>
                </c:pt>
                <c:pt idx="9">
                  <c:v>0.53</c:v>
                </c:pt>
              </c:numCache>
            </c:numRef>
          </c:val>
        </c:ser>
        <c:ser>
          <c:idx val="3"/>
          <c:order val="3"/>
          <c:tx>
            <c:strRef>
              <c:f>Sheet1!$A$16</c:f>
              <c:strCache>
                <c:ptCount val="1"/>
                <c:pt idx="0">
                  <c:v>Killed during an argument</c:v>
                </c:pt>
              </c:strCache>
            </c:strRef>
          </c:tx>
          <c:cat>
            <c:numRef>
              <c:f>Sheet1!$B$12:$K$12</c:f>
              <c:numCache>
                <c:formatCode>General</c:formatCode>
                <c:ptCount val="10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</c:numCache>
            </c:numRef>
          </c:cat>
          <c:val>
            <c:numRef>
              <c:f>Sheet1!$B$16:$K$16</c:f>
              <c:numCache>
                <c:formatCode>0%</c:formatCode>
                <c:ptCount val="10"/>
                <c:pt idx="0">
                  <c:v>0.87000000000000044</c:v>
                </c:pt>
                <c:pt idx="1">
                  <c:v>0.9</c:v>
                </c:pt>
                <c:pt idx="2">
                  <c:v>0.88</c:v>
                </c:pt>
                <c:pt idx="3">
                  <c:v>0.89</c:v>
                </c:pt>
                <c:pt idx="4">
                  <c:v>0.91</c:v>
                </c:pt>
                <c:pt idx="5">
                  <c:v>0.89</c:v>
                </c:pt>
                <c:pt idx="6">
                  <c:v>0.85000000000000042</c:v>
                </c:pt>
                <c:pt idx="7">
                  <c:v>0.86000000000000043</c:v>
                </c:pt>
                <c:pt idx="8">
                  <c:v>0.9</c:v>
                </c:pt>
                <c:pt idx="9">
                  <c:v>0.89</c:v>
                </c:pt>
              </c:numCache>
            </c:numRef>
          </c:val>
        </c:ser>
        <c:ser>
          <c:idx val="4"/>
          <c:order val="4"/>
          <c:tx>
            <c:strRef>
              <c:f>Sheet1!$A$17</c:f>
              <c:strCache>
                <c:ptCount val="1"/>
                <c:pt idx="0">
                  <c:v>average of victim</c:v>
                </c:pt>
              </c:strCache>
            </c:strRef>
          </c:tx>
          <c:cat>
            <c:numRef>
              <c:f>Sheet1!$B$12:$K$12</c:f>
              <c:numCache>
                <c:formatCode>General</c:formatCode>
                <c:ptCount val="10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</c:numCache>
            </c:numRef>
          </c:cat>
          <c:val>
            <c:numRef>
              <c:f>Sheet1!$B$17:$K$17</c:f>
              <c:numCache>
                <c:formatCode>General</c:formatCode>
                <c:ptCount val="1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 formatCode="0%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</c:ser>
        <c:axId val="40044416"/>
        <c:axId val="40045952"/>
      </c:barChart>
      <c:catAx>
        <c:axId val="4004441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lang="en-US"/>
            </a:pPr>
            <a:endParaRPr lang="en-US"/>
          </a:p>
        </c:txPr>
        <c:crossAx val="40045952"/>
        <c:crosses val="autoZero"/>
        <c:auto val="1"/>
        <c:lblAlgn val="ctr"/>
        <c:lblOffset val="100"/>
      </c:catAx>
      <c:valAx>
        <c:axId val="40045952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lang="en-US"/>
            </a:pPr>
            <a:endParaRPr lang="en-US"/>
          </a:p>
        </c:txPr>
        <c:crossAx val="4004441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423806295736165"/>
          <c:y val="0.36367680782857087"/>
          <c:w val="0.21576193704263802"/>
          <c:h val="0.2556792562608593"/>
        </c:manualLayout>
      </c:layout>
      <c:txPr>
        <a:bodyPr/>
        <a:lstStyle/>
        <a:p>
          <a:pPr>
            <a:defRPr lang="en-US"/>
          </a:pPr>
          <a:endParaRPr lang="en-US"/>
        </a:p>
      </c:txPr>
    </c:legend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US" sz="1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sz="1800" b="0" i="0" baseline="0">
                <a:effectLst/>
              </a:rPr>
              <a:t>Chart 4: Number of Black Women Murdered in the Top States,  2001-2010</a:t>
            </a:r>
            <a:endParaRPr lang="en-US">
              <a:effectLst/>
            </a:endParaRPr>
          </a:p>
        </c:rich>
      </c:tx>
    </c:title>
    <c:plotArea>
      <c:layout/>
      <c:barChart>
        <c:barDir val="col"/>
        <c:grouping val="clustered"/>
        <c:ser>
          <c:idx val="0"/>
          <c:order val="0"/>
          <c:cat>
            <c:strRef>
              <c:f>Sheet1!$A$64:$A$86</c:f>
              <c:strCache>
                <c:ptCount val="23"/>
                <c:pt idx="0">
                  <c:v>South Carolina</c:v>
                </c:pt>
                <c:pt idx="1">
                  <c:v>Tennesse</c:v>
                </c:pt>
                <c:pt idx="2">
                  <c:v>Louisiana</c:v>
                </c:pt>
                <c:pt idx="3">
                  <c:v>North Carolina</c:v>
                </c:pt>
                <c:pt idx="4">
                  <c:v>Arkansas</c:v>
                </c:pt>
                <c:pt idx="5">
                  <c:v>New Mexico</c:v>
                </c:pt>
                <c:pt idx="6">
                  <c:v>Nevada</c:v>
                </c:pt>
                <c:pt idx="7">
                  <c:v>Georgia</c:v>
                </c:pt>
                <c:pt idx="8">
                  <c:v>Virgina</c:v>
                </c:pt>
                <c:pt idx="9">
                  <c:v>Alabama</c:v>
                </c:pt>
                <c:pt idx="10">
                  <c:v>Alaska</c:v>
                </c:pt>
                <c:pt idx="11">
                  <c:v>Oklahoma</c:v>
                </c:pt>
                <c:pt idx="12">
                  <c:v>Wyoming</c:v>
                </c:pt>
                <c:pt idx="13">
                  <c:v>Delaware</c:v>
                </c:pt>
                <c:pt idx="14">
                  <c:v>Arizona</c:v>
                </c:pt>
                <c:pt idx="15">
                  <c:v>Mississippi</c:v>
                </c:pt>
                <c:pt idx="16">
                  <c:v>Texas</c:v>
                </c:pt>
                <c:pt idx="17">
                  <c:v>Kentucky</c:v>
                </c:pt>
                <c:pt idx="18">
                  <c:v>Alaska</c:v>
                </c:pt>
                <c:pt idx="19">
                  <c:v>Missouri</c:v>
                </c:pt>
                <c:pt idx="20">
                  <c:v>Hawaii</c:v>
                </c:pt>
                <c:pt idx="21">
                  <c:v>South Dakota</c:v>
                </c:pt>
                <c:pt idx="22">
                  <c:v>New Mexico</c:v>
                </c:pt>
              </c:strCache>
            </c:strRef>
          </c:cat>
          <c:val>
            <c:numRef>
              <c:f>Sheet1!$B$64:$B$86</c:f>
              <c:numCache>
                <c:formatCode>General</c:formatCode>
                <c:ptCount val="23"/>
                <c:pt idx="0">
                  <c:v>250</c:v>
                </c:pt>
                <c:pt idx="1">
                  <c:v>246</c:v>
                </c:pt>
                <c:pt idx="2">
                  <c:v>282</c:v>
                </c:pt>
                <c:pt idx="3">
                  <c:v>100</c:v>
                </c:pt>
                <c:pt idx="4">
                  <c:v>78</c:v>
                </c:pt>
                <c:pt idx="5">
                  <c:v>6</c:v>
                </c:pt>
                <c:pt idx="6">
                  <c:v>52</c:v>
                </c:pt>
                <c:pt idx="7">
                  <c:v>324</c:v>
                </c:pt>
                <c:pt idx="8">
                  <c:v>47</c:v>
                </c:pt>
                <c:pt idx="9">
                  <c:v>196</c:v>
                </c:pt>
                <c:pt idx="10">
                  <c:v>4</c:v>
                </c:pt>
                <c:pt idx="11">
                  <c:v>39</c:v>
                </c:pt>
                <c:pt idx="12">
                  <c:v>2</c:v>
                </c:pt>
                <c:pt idx="13">
                  <c:v>2</c:v>
                </c:pt>
                <c:pt idx="14">
                  <c:v>43</c:v>
                </c:pt>
                <c:pt idx="15">
                  <c:v>37</c:v>
                </c:pt>
                <c:pt idx="16">
                  <c:v>208</c:v>
                </c:pt>
                <c:pt idx="17">
                  <c:v>5</c:v>
                </c:pt>
                <c:pt idx="18">
                  <c:v>4</c:v>
                </c:pt>
                <c:pt idx="19">
                  <c:v>42</c:v>
                </c:pt>
                <c:pt idx="20">
                  <c:v>1</c:v>
                </c:pt>
                <c:pt idx="21">
                  <c:v>1</c:v>
                </c:pt>
                <c:pt idx="22">
                  <c:v>1</c:v>
                </c:pt>
              </c:numCache>
            </c:numRef>
          </c:val>
        </c:ser>
        <c:axId val="40082816"/>
        <c:axId val="40252544"/>
      </c:barChart>
      <c:catAx>
        <c:axId val="40082816"/>
        <c:scaling>
          <c:orientation val="minMax"/>
        </c:scaling>
        <c:axPos val="b"/>
        <c:tickLblPos val="nextTo"/>
        <c:txPr>
          <a:bodyPr/>
          <a:lstStyle/>
          <a:p>
            <a:pPr>
              <a:defRPr lang="en-US"/>
            </a:pPr>
            <a:endParaRPr lang="en-US"/>
          </a:p>
        </c:txPr>
        <c:crossAx val="40252544"/>
        <c:crosses val="autoZero"/>
        <c:auto val="1"/>
        <c:lblAlgn val="ctr"/>
        <c:lblOffset val="100"/>
      </c:catAx>
      <c:valAx>
        <c:axId val="4025254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en-US"/>
            </a:pPr>
            <a:endParaRPr lang="en-US"/>
          </a:p>
        </c:txPr>
        <c:crossAx val="40082816"/>
        <c:crosses val="autoZero"/>
        <c:crossBetween val="between"/>
      </c:valAx>
    </c:plotArea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US" sz="1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sz="1200" b="0" i="0" baseline="0">
                <a:effectLst/>
              </a:rPr>
              <a:t>Chart 5: Number of Black Females Murdered in the Southern and Other States in Top Ten States, 2001-2010</a:t>
            </a:r>
            <a:endParaRPr lang="en-US" sz="1200">
              <a:effectLst/>
            </a:endParaRPr>
          </a:p>
        </c:rich>
      </c:tx>
      <c:layout>
        <c:manualLayout>
          <c:xMode val="edge"/>
          <c:yMode val="edge"/>
          <c:x val="0.11998094756113906"/>
          <c:y val="9.5808371187279685E-3"/>
        </c:manualLayout>
      </c:layout>
    </c:title>
    <c:plotArea>
      <c:layout>
        <c:manualLayout>
          <c:layoutTarget val="inner"/>
          <c:xMode val="edge"/>
          <c:yMode val="edge"/>
          <c:x val="0.11404396325459318"/>
          <c:y val="0.17993792824581661"/>
          <c:w val="0.72404024496937924"/>
          <c:h val="0.72723029817778051"/>
        </c:manualLayout>
      </c:layout>
      <c:barChart>
        <c:barDir val="col"/>
        <c:grouping val="clustered"/>
        <c:ser>
          <c:idx val="0"/>
          <c:order val="0"/>
          <c:cat>
            <c:strRef>
              <c:f>Sheet1!$A$89:$A$90</c:f>
              <c:strCache>
                <c:ptCount val="2"/>
                <c:pt idx="0">
                  <c:v>Southern States</c:v>
                </c:pt>
                <c:pt idx="1">
                  <c:v>Other States</c:v>
                </c:pt>
              </c:strCache>
            </c:strRef>
          </c:cat>
          <c:val>
            <c:numRef>
              <c:f>Sheet1!$B$89:$B$90</c:f>
              <c:numCache>
                <c:formatCode>General</c:formatCode>
                <c:ptCount val="2"/>
                <c:pt idx="0">
                  <c:v>1693</c:v>
                </c:pt>
                <c:pt idx="1">
                  <c:v>277</c:v>
                </c:pt>
              </c:numCache>
            </c:numRef>
          </c:val>
        </c:ser>
        <c:axId val="40272640"/>
        <c:axId val="40274176"/>
      </c:barChart>
      <c:catAx>
        <c:axId val="40272640"/>
        <c:scaling>
          <c:orientation val="minMax"/>
        </c:scaling>
        <c:axPos val="b"/>
        <c:tickLblPos val="nextTo"/>
        <c:txPr>
          <a:bodyPr/>
          <a:lstStyle/>
          <a:p>
            <a:pPr>
              <a:defRPr lang="en-US"/>
            </a:pPr>
            <a:endParaRPr lang="en-US"/>
          </a:p>
        </c:txPr>
        <c:crossAx val="40274176"/>
        <c:crosses val="autoZero"/>
        <c:auto val="1"/>
        <c:lblAlgn val="ctr"/>
        <c:lblOffset val="100"/>
      </c:catAx>
      <c:valAx>
        <c:axId val="4027417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en-US"/>
            </a:pPr>
            <a:endParaRPr lang="en-US"/>
          </a:p>
        </c:txPr>
        <c:crossAx val="40272640"/>
        <c:crosses val="autoZero"/>
        <c:crossBetween val="between"/>
      </c:valAx>
    </c:plotArea>
    <c:plotVisOnly val="1"/>
    <c:dispBlanksAs val="gap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EBCB3-539B-4039-BBDD-A490D87EB9F1}" type="datetimeFigureOut">
              <a:rPr lang="en-US"/>
              <a:pPr>
                <a:defRPr/>
              </a:pPr>
              <a:t>4/23/2013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2E7E5-74F6-4E07-9F83-4459F9DE13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C849D-CFB5-4ADB-B64B-5294404141C5}" type="datetimeFigureOut">
              <a:rPr lang="en-US"/>
              <a:pPr>
                <a:defRPr/>
              </a:pPr>
              <a:t>4/23/2013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C1AC3-5748-4B0A-A9A7-BC120FD9CC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4B2F5-6C9A-4820-802F-1DDFD140B0A5}" type="datetimeFigureOut">
              <a:rPr lang="en-US"/>
              <a:pPr>
                <a:defRPr/>
              </a:pPr>
              <a:t>4/23/2013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7E6B9-AD2B-4692-ACFB-26E463306C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E485E-9CEF-4BB0-A078-1393E2B242A0}" type="datetimeFigureOut">
              <a:rPr lang="en-US"/>
              <a:pPr>
                <a:defRPr/>
              </a:pPr>
              <a:t>4/23/2013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92EBD-163F-4556-B225-AE049F1C4F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30042-31A1-4853-BB88-A6EFC8CC1E8F}" type="datetimeFigureOut">
              <a:rPr lang="en-US"/>
              <a:pPr>
                <a:defRPr/>
              </a:pPr>
              <a:t>4/23/2013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D40E2-5B58-4B47-8360-F3458C8671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7E4832-0D16-422E-900F-D6C2CA3C4422}" type="datetimeFigureOut">
              <a:rPr lang="en-US"/>
              <a:pPr>
                <a:defRPr/>
              </a:pPr>
              <a:t>4/23/2013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0BA97-1972-47DE-AEE8-7560513FFD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A842D-31D9-472C-A96A-52DF1FCCF698}" type="datetimeFigureOut">
              <a:rPr lang="en-US"/>
              <a:pPr>
                <a:defRPr/>
              </a:pPr>
              <a:t>4/23/2013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7B5979-2817-4A53-AE5B-401801CB01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19142-9CB8-4782-8E38-24F1DFDE3EF8}" type="datetimeFigureOut">
              <a:rPr lang="en-US"/>
              <a:pPr>
                <a:defRPr/>
              </a:pPr>
              <a:t>4/23/2013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BF1364-4F3D-4922-9AF8-34ECC4660D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8D1CA-8D54-430F-AB1D-6F451E0255BE}" type="datetimeFigureOut">
              <a:rPr lang="en-US"/>
              <a:pPr>
                <a:defRPr/>
              </a:pPr>
              <a:t>4/23/2013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36E13-B4CE-426E-A704-F7C3EC85B0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806D2-048E-4428-A0F0-B975ACD36966}" type="datetimeFigureOut">
              <a:rPr lang="en-US"/>
              <a:pPr>
                <a:defRPr/>
              </a:pPr>
              <a:t>4/23/2013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60FE5-F011-4629-ADB6-258FEEBB75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07106-EFF3-43F6-837E-E5390B4C7A88}" type="datetimeFigureOut">
              <a:rPr lang="en-US"/>
              <a:pPr>
                <a:defRPr/>
              </a:pPr>
              <a:t>4/23/2013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6D478-A54E-4EDE-9233-917B2F1DE6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B4C187-A883-4007-9CAC-E173F6B1CE63}" type="datetimeFigureOut">
              <a:rPr lang="en-US"/>
              <a:pPr>
                <a:defRPr/>
              </a:pPr>
              <a:t>4/23/2013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A7AF09E-804B-4FC3-A905-F3531A27BF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josephj@stockton.edu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dvancewomen.org/images/uploads/Violence" TargetMode="Externa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22313" y="304800"/>
            <a:ext cx="7772400" cy="6096000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sz="3200" b="0" dirty="0" smtClean="0">
                <a:latin typeface="Arial" pitchFamily="34" charset="0"/>
                <a:cs typeface="Arial" pitchFamily="34" charset="0"/>
              </a:rPr>
              <a:t>BLACK VICTIMS OF INTIMATE FEMICIDE IN UNITED STATES</a:t>
            </a:r>
            <a:br>
              <a:rPr lang="en-US" sz="3200" b="0" dirty="0" smtClean="0">
                <a:latin typeface="Arial" pitchFamily="34" charset="0"/>
                <a:cs typeface="Arial" pitchFamily="34" charset="0"/>
              </a:rPr>
            </a:br>
            <a:r>
              <a:rPr lang="en-US" sz="3200" b="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200" b="0" dirty="0" smtClean="0">
                <a:latin typeface="Arial" pitchFamily="34" charset="0"/>
                <a:cs typeface="Arial" pitchFamily="34" charset="0"/>
              </a:rPr>
            </a:br>
            <a:r>
              <a:rPr lang="en-US" sz="3200" b="0" dirty="0" smtClean="0">
                <a:latin typeface="Arial" pitchFamily="34" charset="0"/>
                <a:cs typeface="Arial" pitchFamily="34" charset="0"/>
              </a:rPr>
              <a:t>By</a:t>
            </a:r>
            <a:br>
              <a:rPr lang="en-US" sz="3200" b="0" dirty="0" smtClean="0">
                <a:latin typeface="Arial" pitchFamily="34" charset="0"/>
                <a:cs typeface="Arial" pitchFamily="34" charset="0"/>
              </a:rPr>
            </a:br>
            <a:r>
              <a:rPr lang="en-US" sz="3200" b="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200" b="0" dirty="0" smtClean="0">
                <a:latin typeface="Arial" pitchFamily="34" charset="0"/>
                <a:cs typeface="Arial" pitchFamily="34" charset="0"/>
              </a:rPr>
            </a:br>
            <a:r>
              <a:rPr lang="en-US" sz="3200" b="0" dirty="0" smtClean="0">
                <a:latin typeface="Arial" pitchFamily="34" charset="0"/>
                <a:cs typeface="Arial" pitchFamily="34" charset="0"/>
              </a:rPr>
              <a:t>Janice Joseph</a:t>
            </a:r>
            <a:br>
              <a:rPr lang="en-US" sz="3200" b="0" dirty="0" smtClean="0">
                <a:latin typeface="Arial" pitchFamily="34" charset="0"/>
                <a:cs typeface="Arial" pitchFamily="34" charset="0"/>
              </a:rPr>
            </a:br>
            <a:r>
              <a:rPr lang="en-US" sz="3200" b="0" dirty="0" smtClean="0">
                <a:latin typeface="Arial" pitchFamily="34" charset="0"/>
                <a:cs typeface="Arial" pitchFamily="34" charset="0"/>
              </a:rPr>
              <a:t>Richard Stockton college of new jersey</a:t>
            </a:r>
            <a:br>
              <a:rPr lang="en-US" sz="3200" b="0" dirty="0" smtClean="0">
                <a:latin typeface="Arial" pitchFamily="34" charset="0"/>
                <a:cs typeface="Arial" pitchFamily="34" charset="0"/>
              </a:rPr>
            </a:br>
            <a:r>
              <a:rPr lang="en-US" sz="3200" b="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200" b="0" dirty="0" smtClean="0">
                <a:latin typeface="Arial" pitchFamily="34" charset="0"/>
                <a:cs typeface="Arial" pitchFamily="34" charset="0"/>
              </a:rPr>
            </a:br>
            <a:r>
              <a:rPr lang="en-US" sz="3200" cap="none" dirty="0" smtClean="0">
                <a:hlinkClick r:id="rId2"/>
              </a:rPr>
              <a:t>josephj@stockton.edu</a:t>
            </a:r>
            <a:r>
              <a:rPr lang="hr-HR" sz="3200" cap="none" dirty="0" smtClean="0"/>
              <a:t/>
            </a:r>
            <a:br>
              <a:rPr lang="hr-HR" sz="3200" cap="none" dirty="0" smtClean="0"/>
            </a:br>
            <a:endParaRPr lang="en-US" sz="3200" b="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096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600" dirty="0" smtClean="0"/>
              <a:t>Extent of </a:t>
            </a:r>
            <a:r>
              <a:rPr lang="en-US" sz="3600" dirty="0" err="1" smtClean="0"/>
              <a:t>Femicide</a:t>
            </a:r>
            <a:r>
              <a:rPr lang="en-US" sz="3600" dirty="0" smtClean="0"/>
              <a:t> in United States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410200"/>
          </a:xfrm>
        </p:spPr>
        <p:txBody>
          <a:bodyPr>
            <a:normAutofit/>
          </a:bodyPr>
          <a:lstStyle/>
          <a:p>
            <a:pPr>
              <a:lnSpc>
                <a:spcPct val="60000"/>
              </a:lnSpc>
              <a:buFont typeface="Arial" charset="0"/>
              <a:buBlip>
                <a:blip r:embed="rId2"/>
              </a:buBlip>
            </a:pPr>
            <a:r>
              <a:rPr lang="en-US" sz="2500" smtClean="0"/>
              <a:t>Femicide, the homicide of women, is the seventh leading cause of premature death for women in the United States</a:t>
            </a:r>
          </a:p>
          <a:p>
            <a:pPr>
              <a:lnSpc>
                <a:spcPct val="60000"/>
              </a:lnSpc>
            </a:pPr>
            <a:endParaRPr lang="en-US" sz="2500" smtClean="0"/>
          </a:p>
          <a:p>
            <a:pPr>
              <a:lnSpc>
                <a:spcPct val="60000"/>
              </a:lnSpc>
              <a:buFont typeface="Arial" charset="0"/>
              <a:buBlip>
                <a:blip r:embed="rId2"/>
              </a:buBlip>
            </a:pPr>
            <a:r>
              <a:rPr lang="en-US" sz="2500" smtClean="0"/>
              <a:t>Female homicide in the United States is </a:t>
            </a:r>
            <a:r>
              <a:rPr lang="en-US" sz="2500" b="1" smtClean="0"/>
              <a:t>three times </a:t>
            </a:r>
            <a:r>
              <a:rPr lang="en-US" sz="2500" smtClean="0"/>
              <a:t>more likely to be murdered than a female in Canada.</a:t>
            </a:r>
          </a:p>
          <a:p>
            <a:pPr>
              <a:lnSpc>
                <a:spcPct val="60000"/>
              </a:lnSpc>
              <a:buFont typeface="Arial" charset="0"/>
              <a:buNone/>
            </a:pPr>
            <a:endParaRPr lang="en-US" sz="2500" smtClean="0"/>
          </a:p>
          <a:p>
            <a:pPr>
              <a:lnSpc>
                <a:spcPct val="60000"/>
              </a:lnSpc>
              <a:buFont typeface="Arial" charset="0"/>
              <a:buBlip>
                <a:blip r:embed="rId2"/>
              </a:buBlip>
            </a:pPr>
            <a:r>
              <a:rPr lang="en-US" sz="2500" smtClean="0"/>
              <a:t> </a:t>
            </a:r>
            <a:r>
              <a:rPr lang="en-US" sz="2500" b="1" smtClean="0"/>
              <a:t>Five times</a:t>
            </a:r>
            <a:r>
              <a:rPr lang="en-US" sz="2500" smtClean="0"/>
              <a:t> more likely to be murdered than a female in Germany, and </a:t>
            </a:r>
            <a:r>
              <a:rPr lang="en-US" sz="2500" b="1" smtClean="0"/>
              <a:t>eight times</a:t>
            </a:r>
            <a:r>
              <a:rPr lang="en-US" sz="2500" smtClean="0"/>
              <a:t> more likely to be murdered than a female in England and Wales (Hemenway, et al., 2002)</a:t>
            </a:r>
          </a:p>
          <a:p>
            <a:pPr>
              <a:lnSpc>
                <a:spcPct val="60000"/>
              </a:lnSpc>
            </a:pPr>
            <a:endParaRPr lang="en-US" sz="2500" smtClean="0"/>
          </a:p>
          <a:p>
            <a:pPr>
              <a:lnSpc>
                <a:spcPct val="60000"/>
              </a:lnSpc>
              <a:buFont typeface="Arial" charset="0"/>
              <a:buNone/>
            </a:pPr>
            <a:endParaRPr lang="en-US" sz="2500" smtClean="0"/>
          </a:p>
          <a:p>
            <a:pPr>
              <a:lnSpc>
                <a:spcPct val="60000"/>
              </a:lnSpc>
              <a:buFont typeface="Arial" charset="0"/>
              <a:buBlip>
                <a:blip r:embed="rId2"/>
              </a:buBlip>
            </a:pPr>
            <a:r>
              <a:rPr lang="en-US" sz="2500" smtClean="0"/>
              <a:t>U.S. female homicide victimization rate is five times that of all the other high income countries combined.</a:t>
            </a:r>
          </a:p>
          <a:p>
            <a:pPr>
              <a:lnSpc>
                <a:spcPct val="60000"/>
              </a:lnSpc>
              <a:buFont typeface="Arial" charset="0"/>
              <a:buNone/>
            </a:pPr>
            <a:r>
              <a:rPr lang="en-US" sz="2500" smtClean="0"/>
              <a:t> </a:t>
            </a:r>
          </a:p>
          <a:p>
            <a:pPr>
              <a:lnSpc>
                <a:spcPct val="60000"/>
              </a:lnSpc>
              <a:buFont typeface="Arial" charset="0"/>
              <a:buBlip>
                <a:blip r:embed="rId2"/>
              </a:buBlip>
            </a:pPr>
            <a:r>
              <a:rPr lang="en-US" sz="2500" smtClean="0"/>
              <a:t>Firearm homicide rate for U.S. females is 11 times higher than that in the other high income countries (Hemenway, et al., 2002)</a:t>
            </a:r>
          </a:p>
          <a:p>
            <a:pPr>
              <a:lnSpc>
                <a:spcPct val="80000"/>
              </a:lnSpc>
            </a:pPr>
            <a:endParaRPr lang="en-US" sz="25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r-HR" sz="3600" dirty="0" smtClean="0"/>
              <a:t>Violence Policy Center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867400"/>
          </a:xfrm>
        </p:spPr>
        <p:txBody>
          <a:bodyPr rtlCol="0">
            <a:no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hr-HR" sz="2800" dirty="0" smtClean="0"/>
              <a:t>Compiles annual reports on homicide incidents involving one victim and one perpetrator.</a:t>
            </a: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hr-HR" sz="28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hr-HR" sz="2800" dirty="0" smtClean="0"/>
              <a:t>Supplementary Homicide Report (SHR) data submitted to the FBI.</a:t>
            </a: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hr-HR" sz="2800" dirty="0" smtClean="0"/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hr-HR" sz="2800" dirty="0" smtClean="0"/>
              <a:t>The data is broken down by:</a:t>
            </a:r>
            <a:endParaRPr lang="en-US" sz="2800" dirty="0" smtClean="0"/>
          </a:p>
          <a:p>
            <a:pPr indent="3175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hr-HR" sz="2800" dirty="0" smtClean="0"/>
              <a:t>state</a:t>
            </a:r>
            <a:endParaRPr lang="en-US" sz="2800" dirty="0" smtClean="0"/>
          </a:p>
          <a:p>
            <a:pPr marL="461963" indent="-57150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hr-HR" sz="2800" dirty="0" smtClean="0"/>
              <a:t>race and ethnicity</a:t>
            </a:r>
            <a:endParaRPr lang="en-US" sz="2800" dirty="0" smtClean="0"/>
          </a:p>
          <a:p>
            <a:pPr marL="461963" indent="-57150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hr-HR" sz="2800" dirty="0" smtClean="0"/>
              <a:t>murder weapon</a:t>
            </a:r>
            <a:endParaRPr lang="en-US" sz="2800" dirty="0" smtClean="0"/>
          </a:p>
          <a:p>
            <a:pPr marL="461963" indent="-57150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hr-HR" sz="2800" dirty="0" smtClean="0"/>
              <a:t>relationship between the victim and offender</a:t>
            </a:r>
            <a:endParaRPr lang="en-US" sz="2800" dirty="0" smtClean="0"/>
          </a:p>
          <a:p>
            <a:pPr marL="461963" indent="-57150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hr-HR" sz="2800" dirty="0" smtClean="0"/>
              <a:t>circumstances leading up to the murder.</a:t>
            </a:r>
            <a:endParaRPr lang="en-US" sz="2800" dirty="0" smtClean="0"/>
          </a:p>
          <a:p>
            <a:pPr marL="115888" indent="0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800" dirty="0"/>
          </a:p>
          <a:p>
            <a:pPr marL="115888" indent="0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dirty="0" smtClean="0"/>
              <a:t>Used data from 2001 to 2010</a:t>
            </a:r>
            <a:r>
              <a:rPr lang="hr-HR" sz="2800" dirty="0" smtClean="0"/>
              <a:t/>
            </a:r>
            <a:br>
              <a:rPr lang="hr-HR" sz="2800" dirty="0" smtClean="0"/>
            </a:br>
            <a:endParaRPr lang="en-US" sz="2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685800" y="5334000"/>
            <a:ext cx="7659688" cy="762000"/>
          </a:xfrm>
        </p:spPr>
        <p:txBody>
          <a:bodyPr/>
          <a:lstStyle/>
          <a:p>
            <a:r>
              <a:rPr lang="en-US" sz="1800" b="0" cap="none" smtClean="0">
                <a:latin typeface="Arial" charset="0"/>
                <a:cs typeface="Arial" charset="0"/>
              </a:rPr>
              <a:t>A higher number of White women compared to Black women were murdered between 2001-2010</a:t>
            </a:r>
          </a:p>
        </p:txBody>
      </p:sp>
      <p:graphicFrame>
        <p:nvGraphicFramePr>
          <p:cNvPr id="4" name="Chart 3"/>
          <p:cNvGraphicFramePr>
            <a:graphicFrameLocks/>
          </p:cNvGraphicFramePr>
          <p:nvPr/>
        </p:nvGraphicFramePr>
        <p:xfrm>
          <a:off x="609600" y="609600"/>
          <a:ext cx="7315199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638800"/>
            <a:ext cx="7659688" cy="9144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1800" b="0" cap="none" dirty="0" smtClean="0">
                <a:latin typeface="Arial" pitchFamily="34" charset="0"/>
                <a:cs typeface="Arial" pitchFamily="34" charset="0"/>
              </a:rPr>
              <a:t>The Rate of </a:t>
            </a:r>
            <a:r>
              <a:rPr lang="en-US" sz="1800" b="0" cap="none" dirty="0" err="1" smtClean="0">
                <a:latin typeface="Arial" pitchFamily="34" charset="0"/>
                <a:cs typeface="Arial" pitchFamily="34" charset="0"/>
              </a:rPr>
              <a:t>Femicide</a:t>
            </a:r>
            <a:r>
              <a:rPr lang="en-US" sz="1800" b="0" cap="none" dirty="0" smtClean="0">
                <a:latin typeface="Arial" pitchFamily="34" charset="0"/>
                <a:cs typeface="Arial" pitchFamily="34" charset="0"/>
              </a:rPr>
              <a:t>/Homicide for Black Women was two times higher than that for White Women.</a:t>
            </a:r>
            <a:br>
              <a:rPr lang="en-US" sz="1800" b="0" cap="none" dirty="0" smtClean="0">
                <a:latin typeface="Arial" pitchFamily="34" charset="0"/>
                <a:cs typeface="Arial" pitchFamily="34" charset="0"/>
              </a:rPr>
            </a:br>
            <a:r>
              <a:rPr lang="en-US" sz="1800" b="0" i="1" cap="none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en-US" sz="1800" b="0" i="1" cap="none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1800" b="0" i="1" cap="none" dirty="0" smtClean="0">
                <a:latin typeface="Arial" pitchFamily="34" charset="0"/>
                <a:cs typeface="Arial" pitchFamily="34" charset="0"/>
              </a:rPr>
              <a:t>=1310.1; significance at .001.</a:t>
            </a:r>
            <a:r>
              <a:rPr lang="en-US" sz="1800" b="0" cap="none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800" b="0" cap="none" dirty="0" smtClean="0">
                <a:latin typeface="Arial" pitchFamily="34" charset="0"/>
                <a:cs typeface="Arial" pitchFamily="34" charset="0"/>
              </a:rPr>
            </a:br>
            <a:endParaRPr lang="en-US" sz="1800" b="0" cap="none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Chart 4"/>
          <p:cNvGraphicFramePr>
            <a:graphicFrameLocks/>
          </p:cNvGraphicFramePr>
          <p:nvPr/>
        </p:nvGraphicFramePr>
        <p:xfrm>
          <a:off x="609600" y="609600"/>
          <a:ext cx="7877175" cy="48434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990600" y="5410200"/>
            <a:ext cx="7162800" cy="1219200"/>
          </a:xfrm>
        </p:spPr>
        <p:txBody>
          <a:bodyPr/>
          <a:lstStyle/>
          <a:p>
            <a:r>
              <a:rPr lang="en-US" sz="1400" b="0" cap="none" smtClean="0">
                <a:latin typeface="Arial" charset="0"/>
                <a:cs typeface="Arial" charset="0"/>
              </a:rPr>
              <a:t>Black Women Were Killed Mainly By Acquaintances</a:t>
            </a:r>
            <a:br>
              <a:rPr lang="en-US" sz="1400" b="0" cap="none" smtClean="0">
                <a:latin typeface="Arial" charset="0"/>
                <a:cs typeface="Arial" charset="0"/>
              </a:rPr>
            </a:br>
            <a:r>
              <a:rPr lang="en-US" sz="1400" b="0" cap="none" smtClean="0">
                <a:latin typeface="Arial" charset="0"/>
                <a:cs typeface="Arial" charset="0"/>
              </a:rPr>
              <a:t>They Were Killed Mainly by Black Males</a:t>
            </a:r>
            <a:br>
              <a:rPr lang="en-US" sz="1400" b="0" cap="none" smtClean="0">
                <a:latin typeface="Arial" charset="0"/>
                <a:cs typeface="Arial" charset="0"/>
              </a:rPr>
            </a:br>
            <a:r>
              <a:rPr lang="en-US" sz="1400" b="0" cap="none" smtClean="0">
                <a:latin typeface="Arial" charset="0"/>
                <a:cs typeface="Arial" charset="0"/>
              </a:rPr>
              <a:t>The Most Common Weapon Was A Firearm</a:t>
            </a:r>
            <a:br>
              <a:rPr lang="en-US" sz="1400" b="0" cap="none" smtClean="0">
                <a:latin typeface="Arial" charset="0"/>
                <a:cs typeface="Arial" charset="0"/>
              </a:rPr>
            </a:br>
            <a:r>
              <a:rPr lang="en-US" sz="1400" b="0" cap="none" smtClean="0">
                <a:latin typeface="Arial" charset="0"/>
                <a:cs typeface="Arial" charset="0"/>
              </a:rPr>
              <a:t>They Were Killed Mainly During An Argument</a:t>
            </a:r>
            <a:br>
              <a:rPr lang="en-US" sz="1400" b="0" cap="none" smtClean="0">
                <a:latin typeface="Arial" charset="0"/>
                <a:cs typeface="Arial" charset="0"/>
              </a:rPr>
            </a:br>
            <a:r>
              <a:rPr lang="en-US" sz="1400" b="0" cap="none" smtClean="0">
                <a:latin typeface="Arial" charset="0"/>
                <a:cs typeface="Arial" charset="0"/>
              </a:rPr>
              <a:t>The Average Age of The Victim Was 35 Years Old</a:t>
            </a:r>
            <a:br>
              <a:rPr lang="en-US" sz="1400" b="0" cap="none" smtClean="0">
                <a:latin typeface="Arial" charset="0"/>
                <a:cs typeface="Arial" charset="0"/>
              </a:rPr>
            </a:br>
            <a:endParaRPr lang="en-US" sz="1400" b="0" cap="none" smtClean="0">
              <a:latin typeface="Arial" charset="0"/>
              <a:cs typeface="Arial" charset="0"/>
            </a:endParaRPr>
          </a:p>
        </p:txBody>
      </p:sp>
      <p:graphicFrame>
        <p:nvGraphicFramePr>
          <p:cNvPr id="5" name="Chart 4"/>
          <p:cNvGraphicFramePr>
            <a:graphicFrameLocks/>
          </p:cNvGraphicFramePr>
          <p:nvPr/>
        </p:nvGraphicFramePr>
        <p:xfrm>
          <a:off x="762000" y="457201"/>
          <a:ext cx="7239000" cy="46481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/>
        </p:nvGraphicFramePr>
        <p:xfrm>
          <a:off x="838200" y="533401"/>
          <a:ext cx="7086600" cy="51053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685800" y="5791200"/>
            <a:ext cx="7659688" cy="685800"/>
          </a:xfrm>
        </p:spPr>
        <p:txBody>
          <a:bodyPr/>
          <a:lstStyle/>
          <a:p>
            <a:r>
              <a:rPr lang="en-US" sz="1800" b="0" cap="none" smtClean="0">
                <a:latin typeface="Arial" charset="0"/>
                <a:cs typeface="Arial" charset="0"/>
              </a:rPr>
              <a:t>Most of the Black Women were Murdered in the Southern States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>
          <a:xfrm>
            <a:off x="1676400" y="5257800"/>
            <a:ext cx="6400800" cy="533400"/>
          </a:xfrm>
        </p:spPr>
        <p:txBody>
          <a:bodyPr/>
          <a:lstStyle/>
          <a:p>
            <a:r>
              <a:rPr lang="en-US" sz="1800" b="0" cap="none" smtClean="0">
                <a:latin typeface="Arial" charset="0"/>
                <a:cs typeface="Arial" charset="0"/>
              </a:rPr>
              <a:t>86% of Black women were Murdered in the Southern States</a:t>
            </a:r>
          </a:p>
        </p:txBody>
      </p:sp>
      <p:graphicFrame>
        <p:nvGraphicFramePr>
          <p:cNvPr id="5" name="Chart 4"/>
          <p:cNvGraphicFramePr>
            <a:graphicFrameLocks/>
          </p:cNvGraphicFramePr>
          <p:nvPr/>
        </p:nvGraphicFramePr>
        <p:xfrm>
          <a:off x="1143000" y="457200"/>
          <a:ext cx="62484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600" dirty="0" smtClean="0"/>
              <a:t>Risk Factors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638800"/>
          </a:xfrm>
        </p:spPr>
        <p:txBody>
          <a:bodyPr>
            <a:noAutofit/>
          </a:bodyPr>
          <a:lstStyle/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en-US" sz="2400" b="1" smtClean="0"/>
              <a:t>Individual Factors</a:t>
            </a:r>
            <a:r>
              <a:rPr lang="en-US" sz="2400" smtClean="0"/>
              <a:t> </a:t>
            </a:r>
          </a:p>
          <a:p>
            <a:pPr marL="0" indent="0">
              <a:lnSpc>
                <a:spcPct val="80000"/>
              </a:lnSpc>
            </a:pPr>
            <a:r>
              <a:rPr lang="en-US" sz="2400" smtClean="0"/>
              <a:t>Age</a:t>
            </a:r>
          </a:p>
          <a:p>
            <a:pPr marL="0" indent="0">
              <a:lnSpc>
                <a:spcPct val="80000"/>
              </a:lnSpc>
            </a:pPr>
            <a:r>
              <a:rPr lang="en-US" sz="2400" smtClean="0"/>
              <a:t>Socio-economic factors – unemployment, low income</a:t>
            </a:r>
          </a:p>
          <a:p>
            <a:pPr marL="0" indent="0">
              <a:lnSpc>
                <a:spcPct val="80000"/>
              </a:lnSpc>
            </a:pPr>
            <a:r>
              <a:rPr lang="en-US" sz="2400" smtClean="0"/>
              <a:t>minority status</a:t>
            </a:r>
          </a:p>
          <a:p>
            <a:pPr marL="0" indent="0">
              <a:lnSpc>
                <a:spcPct val="80000"/>
              </a:lnSpc>
            </a:pPr>
            <a:r>
              <a:rPr lang="en-US" sz="2400" smtClean="0"/>
              <a:t>problem drinking and illicit drug use</a:t>
            </a:r>
          </a:p>
          <a:p>
            <a:pPr marL="0" indent="0">
              <a:lnSpc>
                <a:spcPct val="80000"/>
              </a:lnSpc>
            </a:pPr>
            <a:r>
              <a:rPr lang="en-US" sz="2400" smtClean="0"/>
              <a:t>weapons, primarily firearms  </a:t>
            </a:r>
            <a:r>
              <a:rPr lang="en-US" sz="2400" b="1" smtClean="0"/>
              <a:t>(</a:t>
            </a:r>
            <a:r>
              <a:rPr lang="en-US" sz="2400" smtClean="0"/>
              <a:t>Bent-Goodley &amp; Williams, 2004; Caetano</a:t>
            </a:r>
            <a:r>
              <a:rPr lang="es-MX" sz="2400" smtClean="0"/>
              <a:t>, Nelson, &amp; Cunrad, </a:t>
            </a:r>
            <a:r>
              <a:rPr lang="en-US" sz="2400" smtClean="0"/>
              <a:t>2001). </a:t>
            </a:r>
            <a:endParaRPr lang="en-US" sz="2400" b="1" smtClean="0"/>
          </a:p>
          <a:p>
            <a:pPr marL="0" indent="0">
              <a:lnSpc>
                <a:spcPct val="80000"/>
              </a:lnSpc>
            </a:pPr>
            <a:endParaRPr lang="en-US" sz="2400" b="1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en-US" sz="2400" i="1" smtClean="0"/>
              <a:t>Relationship Variables </a:t>
            </a:r>
          </a:p>
          <a:p>
            <a:pPr marL="0" indent="0">
              <a:lnSpc>
                <a:spcPct val="80000"/>
              </a:lnSpc>
            </a:pPr>
            <a:r>
              <a:rPr lang="en-US" sz="2400" smtClean="0"/>
              <a:t>Prior history of intimate violence</a:t>
            </a:r>
          </a:p>
          <a:p>
            <a:pPr marL="0" indent="0">
              <a:lnSpc>
                <a:spcPct val="80000"/>
              </a:lnSpc>
            </a:pPr>
            <a:r>
              <a:rPr lang="en-US" sz="2400" smtClean="0"/>
              <a:t> Emotional and psychological abuse</a:t>
            </a:r>
          </a:p>
          <a:p>
            <a:pPr marL="0" indent="0">
              <a:lnSpc>
                <a:spcPct val="80000"/>
              </a:lnSpc>
            </a:pPr>
            <a:r>
              <a:rPr lang="en-US" sz="2400" smtClean="0"/>
              <a:t>Leaving the intimate partner/ marital separation</a:t>
            </a:r>
          </a:p>
          <a:p>
            <a:pPr marL="0" indent="0">
              <a:lnSpc>
                <a:spcPct val="80000"/>
              </a:lnSpc>
            </a:pPr>
            <a:r>
              <a:rPr lang="en-US" sz="2400" smtClean="0"/>
              <a:t>Dominance and control of the relationship by the male (Campbell, Glass, Sharps, Laughon, &amp; Bloom, 2007; Campbell et al., 2003). </a:t>
            </a:r>
          </a:p>
          <a:p>
            <a:pPr marL="0" indent="0"/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762000" y="0"/>
            <a:ext cx="7772400" cy="2286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200" smtClean="0"/>
              <a:t/>
            </a:r>
            <a:br>
              <a:rPr lang="en-US" sz="3200" smtClean="0"/>
            </a:br>
            <a:r>
              <a:rPr lang="en-US" sz="3200" b="1" smtClean="0"/>
              <a:t>Risk Factors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304800" y="685800"/>
            <a:ext cx="8534400" cy="6019800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FontTx/>
              <a:buNone/>
            </a:pPr>
            <a:r>
              <a:rPr lang="en-US" sz="2800" b="1" smtClean="0"/>
              <a:t>Community Factors </a:t>
            </a:r>
            <a:endParaRPr lang="en-US" sz="2800" smtClean="0"/>
          </a:p>
          <a:p>
            <a:pPr marL="0" indent="0">
              <a:lnSpc>
                <a:spcPct val="90000"/>
              </a:lnSpc>
            </a:pPr>
            <a:r>
              <a:rPr lang="en-US" sz="2800" smtClean="0"/>
              <a:t>Community poverty and associated factors (e.g., overcrowding) </a:t>
            </a:r>
          </a:p>
          <a:p>
            <a:pPr marL="0" indent="0">
              <a:lnSpc>
                <a:spcPct val="90000"/>
              </a:lnSpc>
            </a:pPr>
            <a:r>
              <a:rPr lang="en-US" sz="2800" smtClean="0"/>
              <a:t>Weak community sanctions against intimate partner violence (e.g., police unwilling to intervene) (Campbell, et al., 2003; Bent-Goodley &amp; Williams, 2004; Benson and Fox, 2004; Center for the Advancement of Women, 2006)  </a:t>
            </a:r>
          </a:p>
          <a:p>
            <a:pPr marL="0" indent="0">
              <a:lnSpc>
                <a:spcPct val="90000"/>
              </a:lnSpc>
              <a:buFontTx/>
              <a:buNone/>
            </a:pPr>
            <a:endParaRPr lang="en-US" sz="2800" smtClean="0"/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en-US" sz="2800" b="1" smtClean="0"/>
              <a:t>Societal/cultural Factors</a:t>
            </a:r>
            <a:r>
              <a:rPr lang="en-US" sz="2800" smtClean="0"/>
              <a:t> </a:t>
            </a:r>
          </a:p>
          <a:p>
            <a:pPr marL="0" indent="0">
              <a:lnSpc>
                <a:spcPct val="90000"/>
              </a:lnSpc>
            </a:pPr>
            <a:r>
              <a:rPr lang="en-US" sz="2800" smtClean="0"/>
              <a:t>Culture of silence</a:t>
            </a:r>
          </a:p>
          <a:p>
            <a:pPr marL="0" indent="0">
              <a:lnSpc>
                <a:spcPct val="90000"/>
              </a:lnSpc>
            </a:pPr>
            <a:r>
              <a:rPr lang="en-US" sz="2800" smtClean="0"/>
              <a:t>Dual loyalty</a:t>
            </a:r>
          </a:p>
          <a:p>
            <a:pPr marL="0" indent="0">
              <a:lnSpc>
                <a:spcPct val="90000"/>
              </a:lnSpc>
            </a:pPr>
            <a:r>
              <a:rPr lang="en-US" sz="2800" smtClean="0"/>
              <a:t>Music and Portrayal of Black Women (Bent-Goodley &amp; Williams, 2004; Joseph, 1997) 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76200"/>
            <a:ext cx="7772400" cy="5334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100" b="1" dirty="0" smtClean="0"/>
              <a:t>Recommendations </a:t>
            </a:r>
            <a:r>
              <a:rPr lang="en-US" dirty="0" smtClean="0"/>
              <a:t> 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685800"/>
            <a:ext cx="8534400" cy="5943600"/>
          </a:xfrm>
        </p:spPr>
        <p:txBody>
          <a:bodyPr rtlCol="0">
            <a:normAutofit/>
          </a:bodyPr>
          <a:lstStyle/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300" dirty="0" smtClean="0"/>
          </a:p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300" dirty="0" smtClean="0"/>
          </a:p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i="1" dirty="0" smtClean="0">
                <a:solidFill>
                  <a:schemeClr val="tx1"/>
                </a:solidFill>
              </a:rPr>
              <a:t>Policy Issues</a:t>
            </a:r>
          </a:p>
          <a:p>
            <a:pPr marL="457200" indent="-11112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600" dirty="0" smtClean="0">
                <a:solidFill>
                  <a:schemeClr val="tx1"/>
                </a:solidFill>
              </a:rPr>
              <a:t>Culturally sensitive services using an Afrocentric approach  instead of the Eurocentric perspective are needed </a:t>
            </a:r>
          </a:p>
          <a:p>
            <a:pPr marL="34607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600" dirty="0" smtClean="0">
              <a:solidFill>
                <a:schemeClr val="tx1"/>
              </a:solidFill>
            </a:endParaRPr>
          </a:p>
          <a:p>
            <a:pPr marL="457200" indent="-11112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600" dirty="0" smtClean="0">
                <a:solidFill>
                  <a:schemeClr val="tx1"/>
                </a:solidFill>
              </a:rPr>
              <a:t>Integrated services are</a:t>
            </a:r>
            <a:r>
              <a:rPr lang="en-US" sz="2600" smtClean="0">
                <a:solidFill>
                  <a:schemeClr val="tx1"/>
                </a:solidFill>
              </a:rPr>
              <a:t>, therefore, </a:t>
            </a:r>
            <a:r>
              <a:rPr lang="en-US" sz="2600" dirty="0" smtClean="0">
                <a:solidFill>
                  <a:schemeClr val="tx1"/>
                </a:solidFill>
              </a:rPr>
              <a:t>needed to provide holistic treatment for these individuals.</a:t>
            </a:r>
          </a:p>
          <a:p>
            <a:pPr marL="34607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600" dirty="0" smtClean="0">
              <a:solidFill>
                <a:schemeClr val="tx1"/>
              </a:solidFill>
            </a:endParaRPr>
          </a:p>
          <a:p>
            <a:pPr marL="457200" indent="-11112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600" dirty="0" smtClean="0">
                <a:solidFill>
                  <a:schemeClr val="tx1"/>
                </a:solidFill>
              </a:rPr>
              <a:t>A community-coordinated approach to the problem to provide a more effective way to deliver the services.</a:t>
            </a:r>
          </a:p>
          <a:p>
            <a:pPr marL="34607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600" dirty="0" smtClean="0">
              <a:solidFill>
                <a:schemeClr val="tx1"/>
              </a:solidFill>
            </a:endParaRPr>
          </a:p>
          <a:p>
            <a:pPr marL="457200" indent="-11112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600" dirty="0" smtClean="0">
                <a:solidFill>
                  <a:schemeClr val="tx1"/>
                </a:solidFill>
              </a:rPr>
              <a:t>Interventions designed specific for black women</a:t>
            </a:r>
          </a:p>
          <a:p>
            <a:pPr marL="34607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600" dirty="0" smtClean="0">
              <a:solidFill>
                <a:schemeClr val="tx1"/>
              </a:solidFill>
            </a:endParaRPr>
          </a:p>
          <a:p>
            <a:pPr marL="457200" indent="-11112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600" dirty="0" smtClean="0">
                <a:solidFill>
                  <a:schemeClr val="tx1"/>
                </a:solidFill>
              </a:rPr>
              <a:t>The concept of intimate partner violence needs to be redefined. as it relates to African Americans (Bent-</a:t>
            </a:r>
            <a:r>
              <a:rPr lang="en-US" sz="2600" dirty="0" err="1" smtClean="0">
                <a:solidFill>
                  <a:schemeClr val="tx1"/>
                </a:solidFill>
              </a:rPr>
              <a:t>Goodley</a:t>
            </a:r>
            <a:r>
              <a:rPr lang="en-US" sz="2600" dirty="0" smtClean="0">
                <a:solidFill>
                  <a:schemeClr val="tx1"/>
                </a:solidFill>
              </a:rPr>
              <a:t> &amp; Williams, 2004).</a:t>
            </a:r>
          </a:p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800" dirty="0" smtClean="0">
              <a:solidFill>
                <a:schemeClr val="tx1"/>
              </a:solidFill>
            </a:endParaRPr>
          </a:p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800" dirty="0" smtClean="0">
              <a:solidFill>
                <a:schemeClr val="tx1"/>
              </a:solidFill>
            </a:endParaRPr>
          </a:p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800" dirty="0" smtClean="0">
              <a:solidFill>
                <a:schemeClr val="tx1"/>
              </a:solidFill>
            </a:endParaRPr>
          </a:p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800" dirty="0" smtClean="0">
              <a:solidFill>
                <a:schemeClr val="tx1"/>
              </a:solidFill>
            </a:endParaRPr>
          </a:p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400" dirty="0" smtClean="0">
              <a:solidFill>
                <a:schemeClr val="tx1"/>
              </a:solidFill>
            </a:endParaRPr>
          </a:p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400" dirty="0" smtClean="0">
              <a:solidFill>
                <a:schemeClr val="tx1"/>
              </a:solidFill>
            </a:endParaRPr>
          </a:p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400" dirty="0" smtClean="0">
              <a:solidFill>
                <a:schemeClr val="tx1"/>
              </a:solidFill>
            </a:endParaRPr>
          </a:p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400" dirty="0" smtClean="0">
              <a:solidFill>
                <a:schemeClr val="tx1"/>
              </a:solidFill>
            </a:endParaRPr>
          </a:p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4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1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1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1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1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1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91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0"/>
            <a:ext cx="7772400" cy="381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2800" b="1" smtClean="0"/>
              <a:t>Recommendations </a:t>
            </a:r>
            <a:r>
              <a:rPr lang="en-US" smtClean="0"/>
              <a:t> 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609600"/>
            <a:ext cx="8077200" cy="5943600"/>
          </a:xfrm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600" i="1" dirty="0" smtClean="0">
                <a:solidFill>
                  <a:schemeClr val="tx1"/>
                </a:solidFill>
              </a:rPr>
              <a:t>Prevention</a:t>
            </a:r>
          </a:p>
          <a:p>
            <a:pPr marL="457200" indent="-111125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600" dirty="0" smtClean="0">
                <a:solidFill>
                  <a:schemeClr val="tx1"/>
                </a:solidFill>
              </a:rPr>
              <a:t>The root causes of this violence need to be addressed - racism, discrimination, economic inequity, etc.</a:t>
            </a:r>
          </a:p>
          <a:p>
            <a:pPr marL="346075"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sz="2600" dirty="0" smtClean="0">
              <a:solidFill>
                <a:schemeClr val="tx1"/>
              </a:solidFill>
            </a:endParaRPr>
          </a:p>
          <a:p>
            <a:pPr marL="457200" indent="-111125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600" dirty="0" smtClean="0">
                <a:solidFill>
                  <a:schemeClr val="tx1"/>
                </a:solidFill>
              </a:rPr>
              <a:t>Early detection and intervention strategies must be used for Black families at risk.</a:t>
            </a:r>
          </a:p>
          <a:p>
            <a:pPr marL="346075"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sz="2600" dirty="0" smtClean="0">
              <a:solidFill>
                <a:schemeClr val="tx1"/>
              </a:solidFill>
            </a:endParaRPr>
          </a:p>
          <a:p>
            <a:pPr marL="457200" indent="-111125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600" dirty="0" smtClean="0">
                <a:solidFill>
                  <a:schemeClr val="tx1"/>
                </a:solidFill>
              </a:rPr>
              <a:t>Black community has a responsibility to take ownership for preventing violence – church etc. </a:t>
            </a:r>
          </a:p>
          <a:p>
            <a:pPr marL="346075"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sz="2600" dirty="0" smtClean="0">
              <a:solidFill>
                <a:schemeClr val="tx1"/>
              </a:solidFill>
            </a:endParaRPr>
          </a:p>
          <a:p>
            <a:pPr marL="457200" indent="-111125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600" dirty="0" smtClean="0">
                <a:solidFill>
                  <a:schemeClr val="tx1"/>
                </a:solidFill>
              </a:rPr>
              <a:t>Black community should create and maintain a multi-agency group of persons representing diverse sectors of the community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0"/>
            <a:ext cx="7772400" cy="533400"/>
          </a:xfrm>
        </p:spPr>
        <p:txBody>
          <a:bodyPr/>
          <a:lstStyle/>
          <a:p>
            <a:r>
              <a:rPr lang="en-US" sz="2800" b="1" smtClean="0"/>
              <a:t>Recommendations </a:t>
            </a:r>
            <a:r>
              <a:rPr lang="en-US" sz="2800" smtClean="0"/>
              <a:t> 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609600"/>
            <a:ext cx="8077200" cy="6019800"/>
          </a:xfrm>
        </p:spPr>
        <p:txBody>
          <a:bodyPr rtlCol="0">
            <a:normAutofit fontScale="25000" lnSpcReduction="20000"/>
          </a:bodyPr>
          <a:lstStyle/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400" dirty="0" smtClean="0"/>
          </a:p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0400" i="1" dirty="0" smtClean="0">
                <a:solidFill>
                  <a:schemeClr val="tx1"/>
                </a:solidFill>
              </a:rPr>
              <a:t>Future Research</a:t>
            </a:r>
          </a:p>
          <a:p>
            <a:pPr marL="342900" indent="-5397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400" dirty="0" smtClean="0">
                <a:solidFill>
                  <a:schemeClr val="tx1"/>
                </a:solidFill>
              </a:rPr>
              <a:t>There is the need for more comprehensive studies of protective and risk factors for the diverse groups of Black women.</a:t>
            </a:r>
          </a:p>
          <a:p>
            <a:pPr marL="28892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10400" dirty="0" smtClean="0">
              <a:solidFill>
                <a:schemeClr val="tx1"/>
              </a:solidFill>
            </a:endParaRPr>
          </a:p>
          <a:p>
            <a:pPr marL="342900" indent="-5397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400" dirty="0" smtClean="0">
                <a:solidFill>
                  <a:schemeClr val="tx1"/>
                </a:solidFill>
              </a:rPr>
              <a:t>Community-based studies are needed that examine socioeconomic status variables. </a:t>
            </a:r>
          </a:p>
          <a:p>
            <a:pPr marL="28892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10400" dirty="0" smtClean="0">
              <a:solidFill>
                <a:schemeClr val="tx1"/>
              </a:solidFill>
            </a:endParaRPr>
          </a:p>
          <a:p>
            <a:pPr marL="342900" indent="-5397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400" dirty="0" smtClean="0">
                <a:solidFill>
                  <a:schemeClr val="tx1"/>
                </a:solidFill>
              </a:rPr>
              <a:t>Studies that systematically examine the nature of support systems that function among Black families.</a:t>
            </a:r>
          </a:p>
          <a:p>
            <a:pPr marL="28892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10400" dirty="0" smtClean="0">
              <a:solidFill>
                <a:schemeClr val="tx1"/>
              </a:solidFill>
            </a:endParaRPr>
          </a:p>
          <a:p>
            <a:pPr marL="342900" indent="-5397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400" dirty="0" smtClean="0">
                <a:solidFill>
                  <a:schemeClr val="tx1"/>
                </a:solidFill>
              </a:rPr>
              <a:t>Research should focus on developing and validating culturally sensitive assessment tools; (assessment is based on tools for Caucasian women). </a:t>
            </a:r>
          </a:p>
          <a:p>
            <a:pPr marL="28892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10400" dirty="0" smtClean="0">
              <a:solidFill>
                <a:schemeClr val="tx1"/>
              </a:solidFill>
            </a:endParaRPr>
          </a:p>
          <a:p>
            <a:pPr marL="342900" indent="-5397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400" dirty="0" smtClean="0">
                <a:solidFill>
                  <a:schemeClr val="tx1"/>
                </a:solidFill>
              </a:rPr>
              <a:t>Interventions designed specific for black women.</a:t>
            </a:r>
          </a:p>
          <a:p>
            <a:pPr marL="28892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10400" dirty="0" smtClean="0">
              <a:solidFill>
                <a:schemeClr val="tx1"/>
              </a:solidFill>
            </a:endParaRPr>
          </a:p>
          <a:p>
            <a:pPr marL="342900" indent="-5397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0400" dirty="0" smtClean="0">
                <a:solidFill>
                  <a:schemeClr val="tx1"/>
                </a:solidFill>
              </a:rPr>
              <a:t>Future research is also needed that focuses on African American male perpetrators of intimate partner violence.</a:t>
            </a:r>
          </a:p>
          <a:p>
            <a:pPr marL="342900" indent="-5397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10400" dirty="0" smtClean="0"/>
          </a:p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300" dirty="0" smtClean="0"/>
          </a:p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300" dirty="0" smtClean="0"/>
          </a:p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3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0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0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0"/>
            <a:ext cx="7772400" cy="533400"/>
          </a:xfrm>
        </p:spPr>
        <p:txBody>
          <a:bodyPr/>
          <a:lstStyle/>
          <a:p>
            <a:r>
              <a:rPr lang="en-US" sz="2800" b="1" smtClean="0"/>
              <a:t>References  </a:t>
            </a:r>
            <a:r>
              <a:rPr lang="en-US" sz="2800" smtClean="0"/>
              <a:t> 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609600"/>
            <a:ext cx="8077200" cy="6019800"/>
          </a:xfrm>
        </p:spPr>
        <p:txBody>
          <a:bodyPr rtlCol="0">
            <a:noAutofit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MX" sz="2000" dirty="0" err="1" smtClean="0">
                <a:solidFill>
                  <a:schemeClr val="tx1"/>
                </a:solidFill>
              </a:rPr>
              <a:t>Benson</a:t>
            </a:r>
            <a:r>
              <a:rPr lang="es-MX" sz="2000" dirty="0">
                <a:solidFill>
                  <a:schemeClr val="tx1"/>
                </a:solidFill>
              </a:rPr>
              <a:t>, M. L., &amp; Fox, G. L. (2004). </a:t>
            </a:r>
            <a:r>
              <a:rPr lang="en-US" sz="2000" i="1" dirty="0">
                <a:solidFill>
                  <a:schemeClr val="tx1"/>
                </a:solidFill>
              </a:rPr>
              <a:t>When violence hits home: How economics and neighborhood play a role.</a:t>
            </a:r>
            <a:r>
              <a:rPr lang="en-US" sz="2000" dirty="0">
                <a:solidFill>
                  <a:schemeClr val="tx1"/>
                </a:solidFill>
              </a:rPr>
              <a:t>  (National 	Institute of Justice Research in Brief No. 205004). Washington, DC: National Institute of Justice.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>
                <a:solidFill>
                  <a:schemeClr val="tx1"/>
                </a:solidFill>
              </a:rPr>
              <a:t>Bent-</a:t>
            </a:r>
            <a:r>
              <a:rPr lang="en-US" sz="2000" dirty="0" err="1">
                <a:solidFill>
                  <a:schemeClr val="tx1"/>
                </a:solidFill>
              </a:rPr>
              <a:t>Goodley</a:t>
            </a:r>
            <a:r>
              <a:rPr lang="en-US" sz="2000" dirty="0">
                <a:solidFill>
                  <a:schemeClr val="tx1"/>
                </a:solidFill>
              </a:rPr>
              <a:t>, T. B., &amp; Williams, O. J. (2004).  </a:t>
            </a:r>
            <a:r>
              <a:rPr lang="en-US" sz="2000" i="1" dirty="0">
                <a:solidFill>
                  <a:schemeClr val="tx1"/>
                </a:solidFill>
              </a:rPr>
              <a:t>Community insights on domestic violence among African Americans:  </a:t>
            </a:r>
            <a:r>
              <a:rPr lang="en-US" sz="2000" i="1" dirty="0" smtClean="0">
                <a:solidFill>
                  <a:schemeClr val="tx1"/>
                </a:solidFill>
              </a:rPr>
              <a:t>Conversations </a:t>
            </a:r>
            <a:r>
              <a:rPr lang="en-US" sz="2000" i="1" dirty="0">
                <a:solidFill>
                  <a:schemeClr val="tx1"/>
                </a:solidFill>
              </a:rPr>
              <a:t>about domestic violence and other issues 	affecting their community.</a:t>
            </a:r>
            <a:r>
              <a:rPr lang="en-US" sz="2000" dirty="0">
                <a:solidFill>
                  <a:schemeClr val="tx1"/>
                </a:solidFill>
              </a:rPr>
              <a:t>  Retrieved December 23, 2008 from </a:t>
            </a:r>
            <a:r>
              <a:rPr lang="en-US" sz="2000" u="sng" dirty="0">
                <a:solidFill>
                  <a:schemeClr val="tx1"/>
                </a:solidFill>
              </a:rPr>
              <a:t>http://www.dvinstitute.org/current/comm_assess/SEATTLE-Community%20Insights.pdf</a:t>
            </a:r>
            <a:endParaRPr lang="en-US" sz="2000" dirty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MX" sz="2000" u="sng" dirty="0" err="1">
                <a:solidFill>
                  <a:schemeClr val="tx1"/>
                </a:solidFill>
              </a:rPr>
              <a:t>Caetano</a:t>
            </a:r>
            <a:r>
              <a:rPr lang="es-MX" sz="2000" u="sng" dirty="0">
                <a:solidFill>
                  <a:schemeClr val="tx1"/>
                </a:solidFill>
              </a:rPr>
              <a:t>, R., Nelson, S. &amp; </a:t>
            </a:r>
            <a:r>
              <a:rPr lang="es-MX" sz="2000" u="sng" dirty="0" err="1">
                <a:solidFill>
                  <a:schemeClr val="tx1"/>
                </a:solidFill>
              </a:rPr>
              <a:t>Cunradi</a:t>
            </a:r>
            <a:r>
              <a:rPr lang="es-MX" sz="2000" u="sng" dirty="0">
                <a:solidFill>
                  <a:schemeClr val="tx1"/>
                </a:solidFill>
              </a:rPr>
              <a:t>, C. (2001)</a:t>
            </a:r>
            <a:r>
              <a:rPr lang="es-MX" sz="2000" dirty="0">
                <a:solidFill>
                  <a:schemeClr val="tx1"/>
                </a:solidFill>
              </a:rPr>
              <a:t>. </a:t>
            </a:r>
            <a:r>
              <a:rPr lang="en-US" sz="2000" dirty="0">
                <a:solidFill>
                  <a:schemeClr val="tx1"/>
                </a:solidFill>
              </a:rPr>
              <a:t>Intimate partner violence, dependence symptoms and social consequences </a:t>
            </a:r>
            <a:r>
              <a:rPr lang="en-US" sz="2000" dirty="0" smtClean="0">
                <a:solidFill>
                  <a:schemeClr val="tx1"/>
                </a:solidFill>
              </a:rPr>
              <a:t>from </a:t>
            </a:r>
            <a:r>
              <a:rPr lang="en-US" sz="2000" dirty="0">
                <a:solidFill>
                  <a:schemeClr val="tx1"/>
                </a:solidFill>
              </a:rPr>
              <a:t>drinking among White, Black and Hispanic couples in the United States.  </a:t>
            </a:r>
            <a:r>
              <a:rPr lang="en-US" sz="2000" i="1" dirty="0">
                <a:solidFill>
                  <a:schemeClr val="tx1"/>
                </a:solidFill>
              </a:rPr>
              <a:t>American Journal on Addictions</a:t>
            </a:r>
            <a:r>
              <a:rPr lang="en-US" sz="2000" dirty="0">
                <a:solidFill>
                  <a:schemeClr val="tx1"/>
                </a:solidFill>
              </a:rPr>
              <a:t>, 10, 60-9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>
                <a:solidFill>
                  <a:schemeClr val="tx1"/>
                </a:solidFill>
              </a:rPr>
              <a:t>Campbell, </a:t>
            </a:r>
            <a:r>
              <a:rPr lang="en-US" sz="2000" dirty="0" smtClean="0">
                <a:solidFill>
                  <a:schemeClr val="tx1"/>
                </a:solidFill>
              </a:rPr>
              <a:t>J.C</a:t>
            </a:r>
            <a:r>
              <a:rPr lang="en-US" sz="2000" dirty="0">
                <a:solidFill>
                  <a:schemeClr val="tx1"/>
                </a:solidFill>
              </a:rPr>
              <a:t>., Webster, D., </a:t>
            </a:r>
            <a:r>
              <a:rPr lang="en-US" sz="2000" dirty="0" err="1" smtClean="0">
                <a:solidFill>
                  <a:schemeClr val="tx1"/>
                </a:solidFill>
              </a:rPr>
              <a:t>Koziol;McLain</a:t>
            </a:r>
            <a:r>
              <a:rPr lang="en-US" sz="2000" dirty="0">
                <a:solidFill>
                  <a:schemeClr val="tx1"/>
                </a:solidFill>
              </a:rPr>
              <a:t>, J., Block, C., </a:t>
            </a:r>
            <a:r>
              <a:rPr lang="en-US" sz="2000" dirty="0" smtClean="0">
                <a:solidFill>
                  <a:schemeClr val="tx1"/>
                </a:solidFill>
              </a:rPr>
              <a:t>Campbell</a:t>
            </a:r>
            <a:r>
              <a:rPr lang="en-US" sz="2000" dirty="0">
                <a:solidFill>
                  <a:schemeClr val="tx1"/>
                </a:solidFill>
              </a:rPr>
              <a:t>, D., Curry, M. A., Gary, F., Glass, N., McFarlane, J., </a:t>
            </a:r>
            <a:r>
              <a:rPr lang="en-US" sz="2000" dirty="0" smtClean="0">
                <a:solidFill>
                  <a:schemeClr val="tx1"/>
                </a:solidFill>
              </a:rPr>
              <a:t>Sachs</a:t>
            </a:r>
            <a:r>
              <a:rPr lang="en-US" sz="2000" dirty="0">
                <a:solidFill>
                  <a:schemeClr val="tx1"/>
                </a:solidFill>
              </a:rPr>
              <a:t>, C., Sharps, P., Ulrich, Y., Wilt, S. A., </a:t>
            </a:r>
            <a:r>
              <a:rPr lang="en-US" sz="2000" dirty="0" err="1">
                <a:solidFill>
                  <a:schemeClr val="tx1"/>
                </a:solidFill>
              </a:rPr>
              <a:t>Manganello</a:t>
            </a:r>
            <a:r>
              <a:rPr lang="en-US" sz="2000" dirty="0">
                <a:solidFill>
                  <a:schemeClr val="tx1"/>
                </a:solidFill>
              </a:rPr>
              <a:t>, J., </a:t>
            </a:r>
            <a:r>
              <a:rPr lang="en-US" sz="2000" dirty="0" err="1">
                <a:solidFill>
                  <a:schemeClr val="tx1"/>
                </a:solidFill>
              </a:rPr>
              <a:t>Xu</a:t>
            </a:r>
            <a:r>
              <a:rPr lang="en-US" sz="2000" dirty="0">
                <a:solidFill>
                  <a:schemeClr val="tx1"/>
                </a:solidFill>
              </a:rPr>
              <a:t>, X., </a:t>
            </a:r>
            <a:r>
              <a:rPr lang="en-US" sz="2000" dirty="0" err="1">
                <a:solidFill>
                  <a:schemeClr val="tx1"/>
                </a:solidFill>
              </a:rPr>
              <a:t>Schollenberger</a:t>
            </a:r>
            <a:r>
              <a:rPr lang="en-US" sz="2000" dirty="0">
                <a:solidFill>
                  <a:schemeClr val="tx1"/>
                </a:solidFill>
              </a:rPr>
              <a:t>, J., Frye, V., &amp; </a:t>
            </a:r>
            <a:r>
              <a:rPr lang="en-US" sz="2000" dirty="0" err="1">
                <a:solidFill>
                  <a:schemeClr val="tx1"/>
                </a:solidFill>
              </a:rPr>
              <a:t>Laughon</a:t>
            </a:r>
            <a:r>
              <a:rPr lang="en-US" sz="2000" dirty="0">
                <a:solidFill>
                  <a:schemeClr val="tx1"/>
                </a:solidFill>
              </a:rPr>
              <a:t>, K.  (2003). Risk factors for </a:t>
            </a:r>
            <a:r>
              <a:rPr lang="en-US" sz="2000" dirty="0" err="1">
                <a:solidFill>
                  <a:schemeClr val="tx1"/>
                </a:solidFill>
              </a:rPr>
              <a:t>femicide</a:t>
            </a:r>
            <a:r>
              <a:rPr lang="en-US" sz="2000" dirty="0">
                <a:solidFill>
                  <a:schemeClr val="tx1"/>
                </a:solidFill>
              </a:rPr>
              <a:t> in abusive relationships: Results from a multisite case control study. </a:t>
            </a:r>
            <a:r>
              <a:rPr lang="en-US" sz="2000" i="1" dirty="0">
                <a:solidFill>
                  <a:schemeClr val="tx1"/>
                </a:solidFill>
              </a:rPr>
              <a:t>American Journal of Public Health</a:t>
            </a:r>
            <a:r>
              <a:rPr lang="en-US" sz="2000" dirty="0">
                <a:solidFill>
                  <a:schemeClr val="tx1"/>
                </a:solidFill>
              </a:rPr>
              <a:t>, 93(7), 1089-1097.</a:t>
            </a:r>
          </a:p>
          <a:p>
            <a:pPr marL="288925"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000" dirty="0" smtClean="0"/>
          </a:p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000" dirty="0" smtClean="0"/>
          </a:p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000" dirty="0" smtClean="0"/>
          </a:p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0"/>
            <a:ext cx="7772400" cy="533400"/>
          </a:xfrm>
        </p:spPr>
        <p:txBody>
          <a:bodyPr/>
          <a:lstStyle/>
          <a:p>
            <a:r>
              <a:rPr lang="en-US" sz="2800" b="1" smtClean="0"/>
              <a:t>References </a:t>
            </a:r>
            <a:r>
              <a:rPr lang="en-US" sz="2800" smtClean="0"/>
              <a:t> </a:t>
            </a:r>
          </a:p>
        </p:txBody>
      </p:sp>
      <p:sp>
        <p:nvSpPr>
          <p:cNvPr id="2765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609600"/>
            <a:ext cx="8077200" cy="6019800"/>
          </a:xfrm>
        </p:spPr>
        <p:txBody>
          <a:bodyPr/>
          <a:lstStyle/>
          <a:p>
            <a:pPr algn="l"/>
            <a:r>
              <a:rPr lang="en-US" sz="2000" smtClean="0">
                <a:solidFill>
                  <a:schemeClr val="tx1"/>
                </a:solidFill>
              </a:rPr>
              <a:t>Center for the Advancement of Women. (2006).  </a:t>
            </a:r>
            <a:r>
              <a:rPr lang="en-US" sz="2000" i="1" smtClean="0">
                <a:solidFill>
                  <a:schemeClr val="tx1"/>
                </a:solidFill>
              </a:rPr>
              <a:t>Violence against women.</a:t>
            </a:r>
            <a:r>
              <a:rPr lang="en-US" sz="2000" smtClean="0">
                <a:solidFill>
                  <a:schemeClr val="tx1"/>
                </a:solidFill>
              </a:rPr>
              <a:t>  Retrieved December 31, 2008 from </a:t>
            </a:r>
            <a:r>
              <a:rPr lang="en-US" sz="2000" u="sng" smtClean="0">
                <a:solidFill>
                  <a:schemeClr val="tx1"/>
                </a:solidFill>
                <a:hlinkClick r:id="rId2"/>
              </a:rPr>
              <a:t>http://www.advancewomen.org/images/uploads/Violence%20</a:t>
            </a:r>
            <a:r>
              <a:rPr lang="en-US" sz="2000" u="sng" smtClean="0">
                <a:solidFill>
                  <a:schemeClr val="tx1"/>
                </a:solidFill>
              </a:rPr>
              <a:t> Against</a:t>
            </a:r>
            <a:r>
              <a:rPr lang="en-US" sz="2000" smtClean="0">
                <a:solidFill>
                  <a:schemeClr val="tx1"/>
                </a:solidFill>
              </a:rPr>
              <a:t> </a:t>
            </a:r>
            <a:r>
              <a:rPr lang="en-US" sz="2000" u="sng" smtClean="0">
                <a:solidFill>
                  <a:schemeClr val="tx1"/>
                </a:solidFill>
              </a:rPr>
              <a:t>%20Women%20Report.pdf</a:t>
            </a:r>
            <a:r>
              <a:rPr lang="en-US" sz="2000" smtClean="0">
                <a:solidFill>
                  <a:schemeClr val="tx1"/>
                </a:solidFill>
              </a:rPr>
              <a:t>.</a:t>
            </a:r>
          </a:p>
          <a:p>
            <a:pPr algn="l"/>
            <a:r>
              <a:rPr lang="en-US" sz="2000" smtClean="0">
                <a:solidFill>
                  <a:schemeClr val="tx1"/>
                </a:solidFill>
              </a:rPr>
              <a:t>Hemenway, D., Shinoda-Tagawa, T., &amp; Miller, M. (2002).  Firearm availability and female homicide victimization rates among 25 	populous high income countries.  Journal of the American Medical Women’s Association, 57(2), 100-104.</a:t>
            </a:r>
          </a:p>
          <a:p>
            <a:pPr algn="l"/>
            <a:r>
              <a:rPr lang="en-US" sz="2000" u="sng" smtClean="0">
                <a:solidFill>
                  <a:schemeClr val="tx1"/>
                </a:solidFill>
              </a:rPr>
              <a:t>Joseph, J. (1997)</a:t>
            </a:r>
            <a:r>
              <a:rPr lang="en-US" sz="2000" smtClean="0">
                <a:solidFill>
                  <a:schemeClr val="tx1"/>
                </a:solidFill>
              </a:rPr>
              <a:t>. Woman battering: A comparative analysis of Black and White women. In G. Kantor &amp; J.L. Jasinski (Eds.), </a:t>
            </a:r>
            <a:r>
              <a:rPr lang="en-US" sz="2000" i="1" smtClean="0">
                <a:solidFill>
                  <a:schemeClr val="tx1"/>
                </a:solidFill>
              </a:rPr>
              <a:t>Out of darkness: Contemporary perspectives on family violence </a:t>
            </a:r>
            <a:r>
              <a:rPr lang="en-US" sz="2000" smtClean="0">
                <a:solidFill>
                  <a:schemeClr val="tx1"/>
                </a:solidFill>
              </a:rPr>
              <a:t>(pp. 161-169). Thousand Oaks, CA: Sage.</a:t>
            </a:r>
          </a:p>
          <a:p>
            <a:pPr algn="l"/>
            <a:r>
              <a:rPr lang="en-US" sz="2000" smtClean="0">
                <a:solidFill>
                  <a:schemeClr val="tx1"/>
                </a:solidFill>
              </a:rPr>
              <a:t>Violence Policy Center (2003).  </a:t>
            </a:r>
            <a:r>
              <a:rPr lang="en-US" sz="2000" i="1" smtClean="0">
                <a:solidFill>
                  <a:schemeClr val="tx1"/>
                </a:solidFill>
              </a:rPr>
              <a:t>When men murder women: An analysis of 2001 homicide data</a:t>
            </a:r>
            <a:r>
              <a:rPr lang="en-US" sz="2000" smtClean="0">
                <a:solidFill>
                  <a:schemeClr val="tx1"/>
                </a:solidFill>
              </a:rPr>
              <a:t>.  Washington, DC: Author.</a:t>
            </a:r>
          </a:p>
          <a:p>
            <a:pPr algn="l"/>
            <a:r>
              <a:rPr lang="en-US" sz="2000" smtClean="0">
                <a:solidFill>
                  <a:schemeClr val="tx1"/>
                </a:solidFill>
              </a:rPr>
              <a:t>Violence Policy Center (2004).  </a:t>
            </a:r>
            <a:r>
              <a:rPr lang="en-US" sz="2000" i="1" smtClean="0">
                <a:solidFill>
                  <a:schemeClr val="tx1"/>
                </a:solidFill>
              </a:rPr>
              <a:t>When men murder women: An analysis of 2002 homicide data</a:t>
            </a:r>
            <a:r>
              <a:rPr lang="en-US" sz="2000" smtClean="0">
                <a:solidFill>
                  <a:schemeClr val="tx1"/>
                </a:solidFill>
              </a:rPr>
              <a:t>.  Washington, DC: Author</a:t>
            </a:r>
          </a:p>
          <a:p>
            <a:pPr algn="l"/>
            <a:r>
              <a:rPr lang="en-US" sz="2000" smtClean="0">
                <a:solidFill>
                  <a:schemeClr val="tx1"/>
                </a:solidFill>
              </a:rPr>
              <a:t>Violence Policy Center (2005).  </a:t>
            </a:r>
            <a:r>
              <a:rPr lang="en-US" sz="2000" i="1" smtClean="0">
                <a:solidFill>
                  <a:schemeClr val="tx1"/>
                </a:solidFill>
              </a:rPr>
              <a:t>When men murder women: An analysis of 2003 homicide data.</a:t>
            </a:r>
            <a:r>
              <a:rPr lang="en-US" sz="2000" smtClean="0">
                <a:solidFill>
                  <a:schemeClr val="tx1"/>
                </a:solidFill>
              </a:rPr>
              <a:t>  Washington, DC: Author.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0"/>
            <a:ext cx="7772400" cy="533400"/>
          </a:xfrm>
        </p:spPr>
        <p:txBody>
          <a:bodyPr/>
          <a:lstStyle/>
          <a:p>
            <a:r>
              <a:rPr lang="en-US" sz="2800" b="1" smtClean="0"/>
              <a:t>References </a:t>
            </a:r>
            <a:r>
              <a:rPr lang="en-US" sz="2800" smtClean="0"/>
              <a:t> 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609600"/>
            <a:ext cx="8077200" cy="6019800"/>
          </a:xfrm>
        </p:spPr>
        <p:txBody>
          <a:bodyPr rtlCol="0">
            <a:normAutofit fontScale="25000" lnSpcReduction="20000"/>
          </a:bodyPr>
          <a:lstStyle/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400" dirty="0" smtClean="0"/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8000" dirty="0">
                <a:solidFill>
                  <a:schemeClr val="tx1"/>
                </a:solidFill>
              </a:rPr>
              <a:t>Violence Policy Center (2006).  </a:t>
            </a:r>
            <a:r>
              <a:rPr lang="en-US" sz="8000" i="1" dirty="0">
                <a:solidFill>
                  <a:schemeClr val="tx1"/>
                </a:solidFill>
              </a:rPr>
              <a:t>When men murder women: An </a:t>
            </a:r>
            <a:r>
              <a:rPr lang="en-US" sz="8000" i="1" dirty="0" smtClean="0">
                <a:solidFill>
                  <a:schemeClr val="tx1"/>
                </a:solidFill>
              </a:rPr>
              <a:t>analysis </a:t>
            </a:r>
            <a:r>
              <a:rPr lang="en-US" sz="8000" i="1" dirty="0">
                <a:solidFill>
                  <a:schemeClr val="tx1"/>
                </a:solidFill>
              </a:rPr>
              <a:t>of 2004 homicide data.</a:t>
            </a:r>
            <a:r>
              <a:rPr lang="en-US" sz="8000" dirty="0">
                <a:solidFill>
                  <a:schemeClr val="tx1"/>
                </a:solidFill>
              </a:rPr>
              <a:t>  Washington, DC: Author.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8000" dirty="0">
                <a:solidFill>
                  <a:schemeClr val="tx1"/>
                </a:solidFill>
              </a:rPr>
              <a:t>Violence Policy Center (2007).  </a:t>
            </a:r>
            <a:r>
              <a:rPr lang="en-US" sz="8000" i="1" dirty="0">
                <a:solidFill>
                  <a:schemeClr val="tx1"/>
                </a:solidFill>
              </a:rPr>
              <a:t>When men murder women: An </a:t>
            </a:r>
            <a:r>
              <a:rPr lang="en-US" sz="8000" i="1" dirty="0" smtClean="0">
                <a:solidFill>
                  <a:schemeClr val="tx1"/>
                </a:solidFill>
              </a:rPr>
              <a:t>analysis </a:t>
            </a:r>
            <a:r>
              <a:rPr lang="en-US" sz="8000" i="1" dirty="0">
                <a:solidFill>
                  <a:schemeClr val="tx1"/>
                </a:solidFill>
              </a:rPr>
              <a:t>of 2005 homicide data.</a:t>
            </a:r>
            <a:r>
              <a:rPr lang="en-US" sz="8000" dirty="0">
                <a:solidFill>
                  <a:schemeClr val="tx1"/>
                </a:solidFill>
              </a:rPr>
              <a:t>  Washington, DC: Author.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8000" dirty="0">
                <a:solidFill>
                  <a:schemeClr val="tx1"/>
                </a:solidFill>
              </a:rPr>
              <a:t>Violence Policy Center (2008).  </a:t>
            </a:r>
            <a:r>
              <a:rPr lang="en-US" sz="8000" i="1" dirty="0">
                <a:solidFill>
                  <a:schemeClr val="tx1"/>
                </a:solidFill>
              </a:rPr>
              <a:t>When men murder women: An </a:t>
            </a:r>
            <a:r>
              <a:rPr lang="en-US" sz="8000" i="1" dirty="0" smtClean="0">
                <a:solidFill>
                  <a:schemeClr val="tx1"/>
                </a:solidFill>
              </a:rPr>
              <a:t>analysis </a:t>
            </a:r>
            <a:r>
              <a:rPr lang="en-US" sz="8000" i="1" dirty="0">
                <a:solidFill>
                  <a:schemeClr val="tx1"/>
                </a:solidFill>
              </a:rPr>
              <a:t>of 2006 homicide data.</a:t>
            </a:r>
            <a:r>
              <a:rPr lang="en-US" sz="8000" dirty="0">
                <a:solidFill>
                  <a:schemeClr val="tx1"/>
                </a:solidFill>
              </a:rPr>
              <a:t>  Washington, DC: Author.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8000" dirty="0">
                <a:solidFill>
                  <a:schemeClr val="tx1"/>
                </a:solidFill>
              </a:rPr>
              <a:t>Violence Policy Center (2009).  </a:t>
            </a:r>
            <a:r>
              <a:rPr lang="en-US" sz="8000" i="1" dirty="0">
                <a:solidFill>
                  <a:schemeClr val="tx1"/>
                </a:solidFill>
              </a:rPr>
              <a:t>When men murder women: An </a:t>
            </a:r>
            <a:r>
              <a:rPr lang="en-US" sz="8000" i="1" dirty="0" smtClean="0">
                <a:solidFill>
                  <a:schemeClr val="tx1"/>
                </a:solidFill>
              </a:rPr>
              <a:t>analysis </a:t>
            </a:r>
            <a:r>
              <a:rPr lang="en-US" sz="8000" i="1" dirty="0">
                <a:solidFill>
                  <a:schemeClr val="tx1"/>
                </a:solidFill>
              </a:rPr>
              <a:t>of 2007 homicide data</a:t>
            </a:r>
            <a:r>
              <a:rPr lang="en-US" sz="8000" dirty="0">
                <a:solidFill>
                  <a:schemeClr val="tx1"/>
                </a:solidFill>
              </a:rPr>
              <a:t>.  Washington, DC: Author</a:t>
            </a:r>
            <a:r>
              <a:rPr lang="en-US" sz="8000" dirty="0" smtClean="0">
                <a:solidFill>
                  <a:schemeClr val="tx1"/>
                </a:solidFill>
              </a:rPr>
              <a:t>.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8000" dirty="0">
                <a:solidFill>
                  <a:schemeClr val="tx1"/>
                </a:solidFill>
              </a:rPr>
              <a:t>Violence Policy Center (2009).  </a:t>
            </a:r>
            <a:r>
              <a:rPr lang="en-US" sz="8000" i="1" dirty="0">
                <a:solidFill>
                  <a:schemeClr val="tx1"/>
                </a:solidFill>
              </a:rPr>
              <a:t>When men murder women: An analysis of 2007 homicide data</a:t>
            </a:r>
            <a:r>
              <a:rPr lang="en-US" sz="8000" dirty="0">
                <a:solidFill>
                  <a:schemeClr val="tx1"/>
                </a:solidFill>
              </a:rPr>
              <a:t>.  Washington, DC: Author</a:t>
            </a:r>
            <a:r>
              <a:rPr lang="en-US" sz="8000" dirty="0" smtClean="0">
                <a:solidFill>
                  <a:schemeClr val="tx1"/>
                </a:solidFill>
              </a:rPr>
              <a:t>.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8000" dirty="0">
                <a:solidFill>
                  <a:schemeClr val="tx1"/>
                </a:solidFill>
              </a:rPr>
              <a:t>Violence Policy Center (</a:t>
            </a:r>
            <a:r>
              <a:rPr lang="en-US" sz="8000" dirty="0" smtClean="0">
                <a:solidFill>
                  <a:schemeClr val="tx1"/>
                </a:solidFill>
              </a:rPr>
              <a:t>2010).  </a:t>
            </a:r>
            <a:r>
              <a:rPr lang="en-US" sz="8000" i="1" dirty="0">
                <a:solidFill>
                  <a:schemeClr val="tx1"/>
                </a:solidFill>
              </a:rPr>
              <a:t>When men murder women: An analysis of </a:t>
            </a:r>
            <a:r>
              <a:rPr lang="en-US" sz="8000" i="1" dirty="0" smtClean="0">
                <a:solidFill>
                  <a:schemeClr val="tx1"/>
                </a:solidFill>
              </a:rPr>
              <a:t>2008 </a:t>
            </a:r>
            <a:r>
              <a:rPr lang="en-US" sz="8000" i="1" dirty="0">
                <a:solidFill>
                  <a:schemeClr val="tx1"/>
                </a:solidFill>
              </a:rPr>
              <a:t>homicide data</a:t>
            </a:r>
            <a:r>
              <a:rPr lang="en-US" sz="8000" dirty="0">
                <a:solidFill>
                  <a:schemeClr val="tx1"/>
                </a:solidFill>
              </a:rPr>
              <a:t>.  Washington, DC: Author</a:t>
            </a:r>
            <a:r>
              <a:rPr lang="en-US" sz="8000" dirty="0" smtClean="0">
                <a:solidFill>
                  <a:schemeClr val="tx1"/>
                </a:solidFill>
              </a:rPr>
              <a:t>.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8000" dirty="0">
                <a:solidFill>
                  <a:schemeClr val="tx1"/>
                </a:solidFill>
              </a:rPr>
              <a:t>Violence Policy Center (</a:t>
            </a:r>
            <a:r>
              <a:rPr lang="en-US" sz="8000" dirty="0" smtClean="0">
                <a:solidFill>
                  <a:schemeClr val="tx1"/>
                </a:solidFill>
              </a:rPr>
              <a:t>2011).  </a:t>
            </a:r>
            <a:r>
              <a:rPr lang="en-US" sz="8000" i="1" dirty="0">
                <a:solidFill>
                  <a:schemeClr val="tx1"/>
                </a:solidFill>
              </a:rPr>
              <a:t>When men murder women: An analysis of </a:t>
            </a:r>
            <a:r>
              <a:rPr lang="en-US" sz="8000" i="1" dirty="0" smtClean="0">
                <a:solidFill>
                  <a:schemeClr val="tx1"/>
                </a:solidFill>
              </a:rPr>
              <a:t>2009 </a:t>
            </a:r>
            <a:r>
              <a:rPr lang="en-US" sz="8000" i="1" dirty="0">
                <a:solidFill>
                  <a:schemeClr val="tx1"/>
                </a:solidFill>
              </a:rPr>
              <a:t>homicide data</a:t>
            </a:r>
            <a:r>
              <a:rPr lang="en-US" sz="8000" dirty="0">
                <a:solidFill>
                  <a:schemeClr val="tx1"/>
                </a:solidFill>
              </a:rPr>
              <a:t>.  Washington, DC: </a:t>
            </a:r>
            <a:r>
              <a:rPr lang="en-US" sz="8000" dirty="0" smtClean="0">
                <a:solidFill>
                  <a:schemeClr val="tx1"/>
                </a:solidFill>
              </a:rPr>
              <a:t>Author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8000" dirty="0">
                <a:solidFill>
                  <a:schemeClr val="tx1"/>
                </a:solidFill>
              </a:rPr>
              <a:t>Violence Policy Center (</a:t>
            </a:r>
            <a:r>
              <a:rPr lang="en-US" sz="8000" dirty="0" smtClean="0">
                <a:solidFill>
                  <a:schemeClr val="tx1"/>
                </a:solidFill>
              </a:rPr>
              <a:t>2012).  </a:t>
            </a:r>
            <a:r>
              <a:rPr lang="en-US" sz="8000" i="1" dirty="0">
                <a:solidFill>
                  <a:schemeClr val="tx1"/>
                </a:solidFill>
              </a:rPr>
              <a:t>When men murder women: An analysis of </a:t>
            </a:r>
            <a:r>
              <a:rPr lang="en-US" sz="8000" i="1" dirty="0" smtClean="0">
                <a:solidFill>
                  <a:schemeClr val="tx1"/>
                </a:solidFill>
              </a:rPr>
              <a:t>2010  homicide </a:t>
            </a:r>
            <a:r>
              <a:rPr lang="en-US" sz="8000" i="1" dirty="0">
                <a:solidFill>
                  <a:schemeClr val="tx1"/>
                </a:solidFill>
              </a:rPr>
              <a:t>data</a:t>
            </a:r>
            <a:r>
              <a:rPr lang="en-US" sz="8000" dirty="0">
                <a:solidFill>
                  <a:schemeClr val="tx1"/>
                </a:solidFill>
              </a:rPr>
              <a:t>.  Washington, DC: Author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sz="8000" dirty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sz="8000" dirty="0">
              <a:solidFill>
                <a:schemeClr val="tx1"/>
              </a:solidFill>
            </a:endParaRPr>
          </a:p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300" dirty="0" smtClean="0"/>
          </a:p>
          <a:p>
            <a:pPr algn="l"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23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32">
      <a:dk1>
        <a:sysClr val="windowText" lastClr="000000"/>
      </a:dk1>
      <a:lt1>
        <a:sysClr val="window" lastClr="FFFFFF"/>
      </a:lt1>
      <a:dk2>
        <a:srgbClr val="CC66FF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7030A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1048</Words>
  <Application>Microsoft Office PowerPoint</Application>
  <PresentationFormat>On-screen Show (4:3)</PresentationFormat>
  <Paragraphs>123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Calibri</vt:lpstr>
      <vt:lpstr>Arial</vt:lpstr>
      <vt:lpstr>Office Theme</vt:lpstr>
      <vt:lpstr> BLACK VICTIMS OF INTIMATE FEMICIDE IN UNITED STATES  BY  JANICE JOSEPH RICHARD STOCKTON COLLEGE OF NEW JERSEY  josephj@stockton.edu </vt:lpstr>
      <vt:lpstr>Extent of Femicide in United States</vt:lpstr>
      <vt:lpstr>Violence Policy Center</vt:lpstr>
      <vt:lpstr>A higher number of White women compared to Black women were murdered between 2001-2010</vt:lpstr>
      <vt:lpstr>The Rate of Femicide/Homicide for Black Women was two times higher than that for White Women. X2=1310.1; significance at .001. </vt:lpstr>
      <vt:lpstr>Black Women Were Killed Mainly By Acquaintances They Were Killed Mainly by Black Males The Most Common Weapon Was A Firearm They Were Killed Mainly During An Argument The Average Age of The Victim Was 35 Years Old </vt:lpstr>
      <vt:lpstr>Most of the Black Women were Murdered in the Southern States</vt:lpstr>
      <vt:lpstr>86% of Black women were Murdered in the Southern States</vt:lpstr>
      <vt:lpstr>Risk Factors </vt:lpstr>
      <vt:lpstr> Risk Factors</vt:lpstr>
      <vt:lpstr>Recommendations  </vt:lpstr>
      <vt:lpstr>Recommendations  </vt:lpstr>
      <vt:lpstr>Recommendations  </vt:lpstr>
      <vt:lpstr>References   </vt:lpstr>
      <vt:lpstr>References  </vt:lpstr>
      <vt:lpstr>References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Joseph, Janice</dc:creator>
  <cp:lastModifiedBy>confsrv</cp:lastModifiedBy>
  <cp:revision>19</cp:revision>
  <dcterms:created xsi:type="dcterms:W3CDTF">2013-04-19T19:12:19Z</dcterms:created>
  <dcterms:modified xsi:type="dcterms:W3CDTF">2013-04-23T08:50:33Z</dcterms:modified>
</cp:coreProperties>
</file>